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Lst>
  <p:notesMasterIdLst>
    <p:notesMasterId r:id="rId53"/>
  </p:notesMasterIdLst>
  <p:handoutMasterIdLst>
    <p:handoutMasterId r:id="rId54"/>
  </p:handoutMasterIdLst>
  <p:sldIdLst>
    <p:sldId id="257" r:id="rId17"/>
    <p:sldId id="437" r:id="rId18"/>
    <p:sldId id="438" r:id="rId19"/>
    <p:sldId id="436" r:id="rId20"/>
    <p:sldId id="439" r:id="rId21"/>
    <p:sldId id="418" r:id="rId22"/>
    <p:sldId id="419" r:id="rId23"/>
    <p:sldId id="420" r:id="rId24"/>
    <p:sldId id="423" r:id="rId25"/>
    <p:sldId id="427" r:id="rId26"/>
    <p:sldId id="424" r:id="rId27"/>
    <p:sldId id="421" r:id="rId28"/>
    <p:sldId id="425" r:id="rId29"/>
    <p:sldId id="429" r:id="rId30"/>
    <p:sldId id="428" r:id="rId31"/>
    <p:sldId id="426" r:id="rId32"/>
    <p:sldId id="422" r:id="rId33"/>
    <p:sldId id="430" r:id="rId34"/>
    <p:sldId id="433" r:id="rId35"/>
    <p:sldId id="432" r:id="rId36"/>
    <p:sldId id="434" r:id="rId37"/>
    <p:sldId id="414" r:id="rId38"/>
    <p:sldId id="435" r:id="rId39"/>
    <p:sldId id="444" r:id="rId40"/>
    <p:sldId id="445" r:id="rId41"/>
    <p:sldId id="443" r:id="rId42"/>
    <p:sldId id="446" r:id="rId43"/>
    <p:sldId id="447" r:id="rId44"/>
    <p:sldId id="440" r:id="rId45"/>
    <p:sldId id="441" r:id="rId46"/>
    <p:sldId id="442" r:id="rId47"/>
    <p:sldId id="415" r:id="rId48"/>
    <p:sldId id="448" r:id="rId49"/>
    <p:sldId id="449" r:id="rId50"/>
    <p:sldId id="450" r:id="rId51"/>
    <p:sldId id="451" r:id="rId52"/>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84896" autoAdjust="0"/>
  </p:normalViewPr>
  <p:slideViewPr>
    <p:cSldViewPr>
      <p:cViewPr>
        <p:scale>
          <a:sx n="70" d="100"/>
          <a:sy n="70" d="100"/>
        </p:scale>
        <p:origin x="1104" y="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5/20/2017 9:45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5/20/2017 9:40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5/20/2017 9:40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695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244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01760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11:44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626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4991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35221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11:45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12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8098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10:34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5749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t>dotnet</a:t>
            </a:r>
            <a:r>
              <a:rPr lang="en-GB" b="0" dirty="0"/>
              <a:t> new console</a:t>
            </a:r>
          </a:p>
          <a:p>
            <a:r>
              <a:rPr lang="en-GB" b="0" dirty="0" err="1"/>
              <a:t>dotnet</a:t>
            </a:r>
            <a:r>
              <a:rPr lang="en-GB" b="0" dirty="0"/>
              <a:t> run</a:t>
            </a:r>
          </a:p>
          <a:p>
            <a:r>
              <a:rPr lang="en-GB" b="0" dirty="0" err="1"/>
              <a:t>dotnet</a:t>
            </a:r>
            <a:r>
              <a:rPr lang="en-GB" b="0" dirty="0"/>
              <a:t> .</a:t>
            </a:r>
            <a:r>
              <a:rPr lang="en-GB" b="0" dirty="0" err="1"/>
              <a:t>dll</a:t>
            </a:r>
            <a:endParaRPr lang="en-GB" b="0" dirty="0"/>
          </a:p>
          <a:p>
            <a:r>
              <a:rPr lang="en-GB" b="0" dirty="0" err="1"/>
              <a:t>dotnet</a:t>
            </a:r>
            <a:r>
              <a:rPr lang="en-GB" b="0" dirty="0"/>
              <a:t> build</a:t>
            </a:r>
          </a:p>
          <a:p>
            <a:endParaRPr lang="en-GB"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10:27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18919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7170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5/20/2017 10:26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943497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41047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t>dotnet</a:t>
            </a:r>
            <a:r>
              <a:rPr lang="en-GB" b="0" dirty="0"/>
              <a:t> add package </a:t>
            </a:r>
            <a:r>
              <a:rPr lang="en-GB" b="0" dirty="0" err="1"/>
              <a:t>Microsoft.AspNetCore</a:t>
            </a:r>
            <a:endParaRPr lang="en-GB" b="0" dirty="0"/>
          </a:p>
          <a:p>
            <a:r>
              <a:rPr lang="en-GB" b="0" dirty="0" err="1"/>
              <a:t>dotnet</a:t>
            </a:r>
            <a:r>
              <a:rPr lang="en-GB" b="0" dirty="0"/>
              <a:t> restore</a:t>
            </a:r>
          </a:p>
          <a:p>
            <a:r>
              <a:rPr lang="en-GB" b="0" dirty="0"/>
              <a:t>Wire up ASP.NET Core hosting in </a:t>
            </a:r>
            <a:r>
              <a:rPr lang="en-GB" b="0" dirty="0" err="1"/>
              <a:t>Program.cs</a:t>
            </a:r>
            <a:endParaRPr lang="en-GB" b="0" dirty="0"/>
          </a:p>
          <a:p>
            <a:r>
              <a:rPr lang="en-GB" b="0" dirty="0"/>
              <a:t>Run it and browse</a:t>
            </a:r>
          </a:p>
          <a:p>
            <a:endParaRPr lang="en-GB" b="0" dirty="0"/>
          </a:p>
          <a:p>
            <a:r>
              <a:rPr lang="en-GB" b="0" dirty="0" err="1"/>
              <a:t>dotnet</a:t>
            </a:r>
            <a:r>
              <a:rPr lang="en-GB" b="0" dirty="0"/>
              <a:t> new web</a:t>
            </a:r>
          </a:p>
          <a:p>
            <a:r>
              <a:rPr lang="en-GB" b="0" dirty="0" err="1"/>
              <a:t>dotnet</a:t>
            </a:r>
            <a:r>
              <a:rPr lang="en-GB" b="0" dirty="0"/>
              <a:t> restore</a:t>
            </a:r>
          </a:p>
          <a:p>
            <a:endParaRPr lang="en-GB" b="0" dirty="0"/>
          </a:p>
          <a:p>
            <a:endParaRPr lang="en-GB" b="0" dirty="0"/>
          </a:p>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62691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150053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1344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57852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62208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2360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04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23264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395839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78780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Custom middleware that add environment header</a:t>
            </a:r>
          </a:p>
          <a:p>
            <a:r>
              <a:rPr lang="en-GB" b="0" dirty="0"/>
              <a:t>Built-in middleware: static files, exception handling middleware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15770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07340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33318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5/21/2017 12:40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704999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6295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5915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008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1796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24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24507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1333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5512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99846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2300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07018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49399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25531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825423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346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1726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7975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0297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046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08238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1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397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79298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176667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6686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theme" Target="../theme/theme13.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8"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8"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017043311"/>
      </p:ext>
    </p:extLst>
  </p:cSld>
  <p:clrMap bg1="dk1" tx1="lt1" bg2="dk2" tx2="lt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 id="2147484643" r:id="rId13"/>
    <p:sldLayoutId id="2147484644" r:id="rId14"/>
    <p:sldLayoutId id="2147484645" r:id="rId15"/>
    <p:sldLayoutId id="2147484646" r:id="rId16"/>
    <p:sldLayoutId id="2147484647" r:id="rId17"/>
    <p:sldLayoutId id="214748464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techempower.com/benchmark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dot.net/" TargetMode="External"/><Relationship Id="rId7" Type="http://schemas.openxmlformats.org/officeDocument/2006/relationships/image" Target="../media/image49.tif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60.png"/><Relationship Id="rId4" Type="http://schemas.openxmlformats.org/officeDocument/2006/relationships/hyperlink" Target="https://visualstudio.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ongalloway/aspnetcore-workshop"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docs.microsoft.com/aspnet/core" TargetMode="External"/><Relationship Id="rId4" Type="http://schemas.openxmlformats.org/officeDocument/2006/relationships/hyperlink" Target="https://github.com/jongalloway/aspnetcore-workshop/blob/master/README.m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9.tiff"/></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9.tiff"/></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Daniel Roth &amp; Shayne Boyer</a:t>
            </a:r>
          </a:p>
          <a:p>
            <a:r>
              <a:rPr lang="en-US" sz="2400" dirty="0"/>
              <a:t>Microsoft</a:t>
            </a:r>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Supported OSes</a:t>
            </a:r>
          </a:p>
        </p:txBody>
      </p:sp>
      <p:sp>
        <p:nvSpPr>
          <p:cNvPr id="3" name="Text Placeholder 2"/>
          <p:cNvSpPr>
            <a:spLocks noGrp="1"/>
          </p:cNvSpPr>
          <p:nvPr>
            <p:ph type="body" sz="quarter" idx="10"/>
          </p:nvPr>
        </p:nvSpPr>
        <p:spPr>
          <a:xfrm>
            <a:off x="274639" y="1212849"/>
            <a:ext cx="5486399" cy="3447098"/>
          </a:xfrm>
        </p:spPr>
        <p:txBody>
          <a:bodyPr/>
          <a:lstStyle/>
          <a:p>
            <a:r>
              <a:rPr lang="en-US" dirty="0"/>
              <a:t>Windows</a:t>
            </a:r>
          </a:p>
          <a:p>
            <a:pPr lvl="1"/>
            <a:r>
              <a:rPr lang="en-US" dirty="0"/>
              <a:t>Windows 7+</a:t>
            </a:r>
          </a:p>
          <a:p>
            <a:pPr lvl="1"/>
            <a:r>
              <a:rPr lang="en-US" dirty="0"/>
              <a:t>Server 2008 R2 SP1+</a:t>
            </a:r>
          </a:p>
          <a:p>
            <a:pPr lvl="1"/>
            <a:r>
              <a:rPr lang="en-US" dirty="0"/>
              <a:t>Server 2016 (incl. Nano)</a:t>
            </a:r>
          </a:p>
          <a:p>
            <a:r>
              <a:rPr lang="en-US" dirty="0" err="1"/>
              <a:t>macOS</a:t>
            </a:r>
            <a:endParaRPr lang="en-US" dirty="0"/>
          </a:p>
          <a:p>
            <a:pPr lvl="1"/>
            <a:r>
              <a:rPr lang="en-US" dirty="0"/>
              <a:t>Sierra</a:t>
            </a:r>
          </a:p>
          <a:p>
            <a:endParaRPr lang="en-US" dirty="0"/>
          </a:p>
        </p:txBody>
      </p:sp>
      <p:sp>
        <p:nvSpPr>
          <p:cNvPr id="4" name="Text Placeholder 3"/>
          <p:cNvSpPr>
            <a:spLocks noGrp="1"/>
          </p:cNvSpPr>
          <p:nvPr>
            <p:ph type="body" sz="quarter" idx="11"/>
          </p:nvPr>
        </p:nvSpPr>
        <p:spPr>
          <a:xfrm>
            <a:off x="6675439" y="1212849"/>
            <a:ext cx="5486399" cy="4284250"/>
          </a:xfrm>
        </p:spPr>
        <p:txBody>
          <a:bodyPr/>
          <a:lstStyle/>
          <a:p>
            <a:r>
              <a:rPr lang="en-US" dirty="0"/>
              <a:t>Linux</a:t>
            </a:r>
          </a:p>
          <a:p>
            <a:pPr lvl="1"/>
            <a:r>
              <a:rPr lang="en-US" dirty="0"/>
              <a:t>RHEL</a:t>
            </a:r>
          </a:p>
          <a:p>
            <a:pPr lvl="1"/>
            <a:r>
              <a:rPr lang="en-US" dirty="0"/>
              <a:t>Fedora</a:t>
            </a:r>
          </a:p>
          <a:p>
            <a:pPr lvl="1"/>
            <a:r>
              <a:rPr lang="en-US" dirty="0"/>
              <a:t>Centos</a:t>
            </a:r>
          </a:p>
          <a:p>
            <a:pPr lvl="1"/>
            <a:r>
              <a:rPr lang="en-US" dirty="0" err="1"/>
              <a:t>Debian</a:t>
            </a:r>
            <a:endParaRPr lang="en-US" dirty="0"/>
          </a:p>
          <a:p>
            <a:pPr lvl="1"/>
            <a:r>
              <a:rPr lang="en-US" dirty="0"/>
              <a:t>Ubuntu</a:t>
            </a:r>
          </a:p>
          <a:p>
            <a:pPr lvl="1"/>
            <a:r>
              <a:rPr lang="en-US" dirty="0"/>
              <a:t>Linux Mint</a:t>
            </a:r>
          </a:p>
          <a:p>
            <a:pPr lvl="1"/>
            <a:r>
              <a:rPr lang="en-US" dirty="0" err="1"/>
              <a:t>openSUSE</a:t>
            </a:r>
            <a:endParaRPr lang="en-US" dirty="0"/>
          </a:p>
          <a:p>
            <a:pPr lvl="1"/>
            <a:r>
              <a:rPr lang="en-US" dirty="0"/>
              <a:t>Oracle Linux</a:t>
            </a:r>
          </a:p>
          <a:p>
            <a:pPr lvl="1"/>
            <a:endParaRPr lang="en-US" dirty="0"/>
          </a:p>
        </p:txBody>
      </p:sp>
    </p:spTree>
    <p:extLst>
      <p:ext uri="{BB962C8B-B14F-4D97-AF65-F5344CB8AC3E}">
        <p14:creationId xmlns:p14="http://schemas.microsoft.com/office/powerpoint/2010/main" val="189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692534"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endParaRPr lang="en-US" sz="1800" dirty="0"/>
          </a:p>
        </p:txBody>
      </p:sp>
    </p:spTree>
    <p:extLst>
      <p:ext uri="{BB962C8B-B14F-4D97-AF65-F5344CB8AC3E}">
        <p14:creationId xmlns:p14="http://schemas.microsoft.com/office/powerpoint/2010/main" val="36029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11388" y="1132638"/>
            <a:ext cx="8538793" cy="5701593"/>
          </a:xfrm>
          <a:prstGeom prst="rect">
            <a:avLst/>
          </a:prstGeom>
        </p:spPr>
      </p:pic>
      <p:sp>
        <p:nvSpPr>
          <p:cNvPr id="3" name="Rectangle 2"/>
          <p:cNvSpPr/>
          <p:nvPr/>
        </p:nvSpPr>
        <p:spPr>
          <a:xfrm>
            <a:off x="1754885" y="297352"/>
            <a:ext cx="8851802" cy="847540"/>
          </a:xfrm>
          <a:prstGeom prst="rect">
            <a:avLst/>
          </a:prstGeom>
        </p:spPr>
        <p:txBody>
          <a:bodyPr wrap="square">
            <a:spAutoFit/>
          </a:bodyPr>
          <a:lstStyle/>
          <a:p>
            <a:pPr algn="ctr"/>
            <a:r>
              <a:rPr lang="en-US" sz="2400" dirty="0" err="1"/>
              <a:t>TechEmpower</a:t>
            </a:r>
            <a:r>
              <a:rPr lang="en-US" sz="2400" dirty="0"/>
              <a:t> Framework Benchmarks – Round 13 </a:t>
            </a:r>
            <a:r>
              <a:rPr lang="mr-IN" sz="2400" dirty="0"/>
              <a:t>–</a:t>
            </a:r>
            <a:r>
              <a:rPr lang="en-US" sz="2400" dirty="0"/>
              <a:t> </a:t>
            </a:r>
            <a:r>
              <a:rPr lang="en-US" sz="2400" dirty="0" err="1"/>
              <a:t>PlainText</a:t>
            </a:r>
            <a:endParaRPr lang="en-US" sz="2400" dirty="0"/>
          </a:p>
          <a:p>
            <a:pPr algn="ctr"/>
            <a:r>
              <a:rPr lang="en-US" sz="2400" b="1" dirty="0">
                <a:hlinkClick r:id="rId4"/>
              </a:rPr>
              <a:t>https://techempower.com/benchmarks/</a:t>
            </a:r>
            <a:r>
              <a:rPr lang="en-US" sz="2400" b="1" dirty="0"/>
              <a:t> </a:t>
            </a:r>
          </a:p>
        </p:txBody>
      </p:sp>
    </p:spTree>
    <p:extLst>
      <p:ext uri="{BB962C8B-B14F-4D97-AF65-F5344CB8AC3E}">
        <p14:creationId xmlns:p14="http://schemas.microsoft.com/office/powerpoint/2010/main" val="4874999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509656"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spTree>
    <p:extLst>
      <p:ext uri="{BB962C8B-B14F-4D97-AF65-F5344CB8AC3E}">
        <p14:creationId xmlns:p14="http://schemas.microsoft.com/office/powerpoint/2010/main" val="361467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92DFA6-253B-448B-B07B-A89C0B90E88A}"/>
              </a:ext>
            </a:extLst>
          </p:cNvPr>
          <p:cNvPicPr>
            <a:picLocks noChangeAspect="1"/>
          </p:cNvPicPr>
          <p:nvPr/>
        </p:nvPicPr>
        <p:blipFill>
          <a:blip r:embed="rId3"/>
          <a:stretch>
            <a:fillRect/>
          </a:stretch>
        </p:blipFill>
        <p:spPr>
          <a:xfrm>
            <a:off x="0" y="0"/>
            <a:ext cx="9090786" cy="6994525"/>
          </a:xfrm>
          <a:prstGeom prst="rect">
            <a:avLst/>
          </a:prstGeom>
        </p:spPr>
      </p:pic>
      <p:pic>
        <p:nvPicPr>
          <p:cNvPr id="7" name="Picture 6" descr="A close up of a circuit board&#10;&#10;Description generated with high confidence">
            <a:extLst>
              <a:ext uri="{FF2B5EF4-FFF2-40B4-BE49-F238E27FC236}">
                <a16:creationId xmlns:a16="http://schemas.microsoft.com/office/drawing/2014/main" id="{B774D58A-DA7A-409C-9259-36F2EB1B1ABB}"/>
              </a:ext>
            </a:extLst>
          </p:cNvPr>
          <p:cNvPicPr>
            <a:picLocks noChangeAspect="1"/>
          </p:cNvPicPr>
          <p:nvPr/>
        </p:nvPicPr>
        <p:blipFill>
          <a:blip r:embed="rId4"/>
          <a:stretch>
            <a:fillRect/>
          </a:stretch>
        </p:blipFill>
        <p:spPr>
          <a:xfrm>
            <a:off x="6492554" y="2582872"/>
            <a:ext cx="5760657" cy="3833816"/>
          </a:xfrm>
          <a:prstGeom prst="rect">
            <a:avLst/>
          </a:prstGeom>
        </p:spPr>
      </p:pic>
    </p:spTree>
    <p:extLst>
      <p:ext uri="{BB962C8B-B14F-4D97-AF65-F5344CB8AC3E}">
        <p14:creationId xmlns:p14="http://schemas.microsoft.com/office/powerpoint/2010/main" val="340008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27200" y="0"/>
            <a:ext cx="8972086" cy="6994525"/>
          </a:xfrm>
          <a:prstGeom prst="rect">
            <a:avLst/>
          </a:prstGeom>
        </p:spPr>
      </p:pic>
    </p:spTree>
    <p:extLst>
      <p:ext uri="{BB962C8B-B14F-4D97-AF65-F5344CB8AC3E}">
        <p14:creationId xmlns:p14="http://schemas.microsoft.com/office/powerpoint/2010/main" val="97170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3" y="2712036"/>
            <a:ext cx="9418217"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pic>
        <p:nvPicPr>
          <p:cNvPr id="5" name="Picture 4"/>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5143164"/>
            <a:ext cx="914390" cy="914390"/>
          </a:xfrm>
          <a:prstGeom prst="rect">
            <a:avLst/>
          </a:prstGeom>
        </p:spPr>
      </p:pic>
      <p:sp>
        <p:nvSpPr>
          <p:cNvPr id="10" name="Text Placeholder 5"/>
          <p:cNvSpPr txBox="1">
            <a:spLocks/>
          </p:cNvSpPr>
          <p:nvPr/>
        </p:nvSpPr>
        <p:spPr>
          <a:xfrm>
            <a:off x="1920604" y="5089450"/>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Open source</a:t>
            </a:r>
          </a:p>
          <a:p>
            <a:pPr lvl="1"/>
            <a:r>
              <a:rPr lang="en-US" dirty="0"/>
              <a:t>Runtime, libraries, compiler, languages and tools developed in the open in GitHub</a:t>
            </a:r>
            <a:endParaRPr lang="en-US" sz="1800" dirty="0"/>
          </a:p>
        </p:txBody>
      </p:sp>
    </p:spTree>
    <p:extLst>
      <p:ext uri="{BB962C8B-B14F-4D97-AF65-F5344CB8AC3E}">
        <p14:creationId xmlns:p14="http://schemas.microsoft.com/office/powerpoint/2010/main" val="25327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8426" y="1337329"/>
            <a:ext cx="12207520" cy="5471832"/>
          </a:xfrm>
          <a:prstGeom prst="rect">
            <a:avLst/>
          </a:prstGeom>
        </p:spPr>
      </p:pic>
      <p:sp>
        <p:nvSpPr>
          <p:cNvPr id="7" name="Title 6"/>
          <p:cNvSpPr>
            <a:spLocks noGrp="1"/>
          </p:cNvSpPr>
          <p:nvPr>
            <p:ph type="title"/>
          </p:nvPr>
        </p:nvSpPr>
        <p:spPr/>
        <p:txBody>
          <a:bodyPr/>
          <a:lstStyle/>
          <a:p>
            <a:r>
              <a:rPr lang="en-US" dirty="0"/>
              <a:t>.NET Open Source Contributions as of 2016</a:t>
            </a:r>
          </a:p>
        </p:txBody>
      </p:sp>
    </p:spTree>
    <p:extLst>
      <p:ext uri="{BB962C8B-B14F-4D97-AF65-F5344CB8AC3E}">
        <p14:creationId xmlns:p14="http://schemas.microsoft.com/office/powerpoint/2010/main" val="14111408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9BC2-F9F2-40E7-9F38-1285C3B5B734}"/>
              </a:ext>
            </a:extLst>
          </p:cNvPr>
          <p:cNvSpPr>
            <a:spLocks noGrp="1"/>
          </p:cNvSpPr>
          <p:nvPr>
            <p:ph type="title"/>
          </p:nvPr>
        </p:nvSpPr>
        <p:spPr/>
        <p:txBody>
          <a:bodyPr/>
          <a:lstStyle/>
          <a:p>
            <a:r>
              <a:rPr lang="en-US" dirty="0"/>
              <a:t>Get .NET Core</a:t>
            </a:r>
          </a:p>
        </p:txBody>
      </p:sp>
      <p:sp>
        <p:nvSpPr>
          <p:cNvPr id="3" name="Text Placeholder 2">
            <a:extLst>
              <a:ext uri="{FF2B5EF4-FFF2-40B4-BE49-F238E27FC236}">
                <a16:creationId xmlns:a16="http://schemas.microsoft.com/office/drawing/2014/main" id="{7D8316C8-11AD-44F5-B00B-E020F6B875BC}"/>
              </a:ext>
            </a:extLst>
          </p:cNvPr>
          <p:cNvSpPr>
            <a:spLocks noGrp="1"/>
          </p:cNvSpPr>
          <p:nvPr>
            <p:ph type="body" sz="quarter" idx="10"/>
          </p:nvPr>
        </p:nvSpPr>
        <p:spPr>
          <a:xfrm>
            <a:off x="274638" y="1212851"/>
            <a:ext cx="11887200" cy="2769989"/>
          </a:xfrm>
        </p:spPr>
        <p:txBody>
          <a:bodyPr/>
          <a:lstStyle/>
          <a:p>
            <a:r>
              <a:rPr lang="en-US" dirty="0"/>
              <a:t>Install the .NET Core SDK (</a:t>
            </a:r>
            <a:r>
              <a:rPr lang="en-US" dirty="0">
                <a:hlinkClick r:id="rId3"/>
              </a:rPr>
              <a:t>https://dot.net</a:t>
            </a:r>
            <a:r>
              <a:rPr lang="en-US" dirty="0"/>
              <a:t>) </a:t>
            </a:r>
          </a:p>
          <a:p>
            <a:r>
              <a:rPr lang="en-US" dirty="0"/>
              <a:t>Install Visual Studio (</a:t>
            </a:r>
            <a:r>
              <a:rPr lang="en-US" dirty="0">
                <a:hlinkClick r:id="rId4"/>
              </a:rPr>
              <a:t>https://visualstudio.com</a:t>
            </a:r>
            <a:r>
              <a:rPr lang="en-US" dirty="0"/>
              <a:t>) </a:t>
            </a:r>
          </a:p>
          <a:p>
            <a:endParaRPr lang="en-US" dirty="0"/>
          </a:p>
          <a:p>
            <a:endParaRPr lang="en-US" dirty="0"/>
          </a:p>
        </p:txBody>
      </p:sp>
      <p:pic>
        <p:nvPicPr>
          <p:cNvPr id="10" name="Picture 9">
            <a:extLst>
              <a:ext uri="{FF2B5EF4-FFF2-40B4-BE49-F238E27FC236}">
                <a16:creationId xmlns:a16="http://schemas.microsoft.com/office/drawing/2014/main" id="{D3C04523-ED15-4C63-9373-7C86E9DAAAA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4267" r="9586"/>
          <a:stretch/>
        </p:blipFill>
        <p:spPr bwMode="auto">
          <a:xfrm>
            <a:off x="1189092" y="2582872"/>
            <a:ext cx="693140" cy="1174390"/>
          </a:xfrm>
          <a:prstGeom prst="rect">
            <a:avLst/>
          </a:prstGeom>
          <a:solidFill>
            <a:schemeClr val="bg1"/>
          </a:solidFill>
          <a:ln>
            <a:noFill/>
          </a:ln>
          <a:extLst/>
        </p:spPr>
      </p:pic>
      <p:pic>
        <p:nvPicPr>
          <p:cNvPr id="14" name="Picture 13">
            <a:extLst>
              <a:ext uri="{FF2B5EF4-FFF2-40B4-BE49-F238E27FC236}">
                <a16:creationId xmlns:a16="http://schemas.microsoft.com/office/drawing/2014/main" id="{813B895E-6537-4BBF-B063-7EA139DD2090}"/>
              </a:ext>
            </a:extLst>
          </p:cNvPr>
          <p:cNvPicPr>
            <a:picLocks noChangeAspect="1" noChangeArrowheads="1"/>
          </p:cNvPicPr>
          <p:nvPr/>
        </p:nvPicPr>
        <p:blipFill rotWithShape="1">
          <a:blip r:embed="rId6"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209183" y="5080528"/>
            <a:ext cx="652958" cy="11743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59CF551-9417-473C-8F40-EE5CCA4F3D2A}"/>
              </a:ext>
            </a:extLst>
          </p:cNvPr>
          <p:cNvPicPr>
            <a:picLocks noChangeAspect="1"/>
          </p:cNvPicPr>
          <p:nvPr/>
        </p:nvPicPr>
        <p:blipFill>
          <a:blip r:embed="rId7"/>
          <a:stretch>
            <a:fillRect/>
          </a:stretch>
        </p:blipFill>
        <p:spPr>
          <a:xfrm>
            <a:off x="1071224" y="3954457"/>
            <a:ext cx="928876" cy="928876"/>
          </a:xfrm>
          <a:prstGeom prst="rect">
            <a:avLst/>
          </a:prstGeom>
        </p:spPr>
      </p:pic>
      <p:sp>
        <p:nvSpPr>
          <p:cNvPr id="21" name="TextBox 20">
            <a:extLst>
              <a:ext uri="{FF2B5EF4-FFF2-40B4-BE49-F238E27FC236}">
                <a16:creationId xmlns:a16="http://schemas.microsoft.com/office/drawing/2014/main" id="{A3211103-6AB7-4C1D-87B2-7B3C40AE251A}"/>
              </a:ext>
            </a:extLst>
          </p:cNvPr>
          <p:cNvSpPr txBox="1"/>
          <p:nvPr/>
        </p:nvSpPr>
        <p:spPr>
          <a:xfrm>
            <a:off x="2103482" y="2687503"/>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a:t>
            </a:r>
          </a:p>
          <a:p>
            <a:pPr>
              <a:lnSpc>
                <a:spcPct val="90000"/>
              </a:lnSpc>
              <a:spcAft>
                <a:spcPts val="600"/>
              </a:spcAft>
            </a:pPr>
            <a:r>
              <a:rPr lang="en-US" sz="2000" dirty="0">
                <a:gradFill>
                  <a:gsLst>
                    <a:gs pos="2917">
                      <a:schemeClr val="tx1"/>
                    </a:gs>
                    <a:gs pos="30000">
                      <a:schemeClr val="tx1"/>
                    </a:gs>
                  </a:gsLst>
                  <a:lin ang="5400000" scaled="0"/>
                </a:gradFill>
              </a:rPr>
              <a:t>Windows</a:t>
            </a:r>
          </a:p>
        </p:txBody>
      </p:sp>
      <p:sp>
        <p:nvSpPr>
          <p:cNvPr id="22" name="TextBox 21">
            <a:extLst>
              <a:ext uri="{FF2B5EF4-FFF2-40B4-BE49-F238E27FC236}">
                <a16:creationId xmlns:a16="http://schemas.microsoft.com/office/drawing/2014/main" id="{6D236743-B05F-457D-A1EF-7592B6860F99}"/>
              </a:ext>
            </a:extLst>
          </p:cNvPr>
          <p:cNvSpPr txBox="1"/>
          <p:nvPr/>
        </p:nvSpPr>
        <p:spPr>
          <a:xfrm>
            <a:off x="2103482" y="3872591"/>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for Mac</a:t>
            </a:r>
          </a:p>
          <a:p>
            <a:pPr>
              <a:lnSpc>
                <a:spcPct val="90000"/>
              </a:lnSpc>
              <a:spcAft>
                <a:spcPts val="600"/>
              </a:spcAft>
            </a:pPr>
            <a:r>
              <a:rPr lang="en-US" sz="2000" dirty="0">
                <a:gradFill>
                  <a:gsLst>
                    <a:gs pos="2917">
                      <a:schemeClr val="tx1"/>
                    </a:gs>
                    <a:gs pos="30000">
                      <a:schemeClr val="tx1"/>
                    </a:gs>
                  </a:gsLst>
                  <a:lin ang="5400000" scaled="0"/>
                </a:gradFill>
              </a:rPr>
              <a:t>macOS</a:t>
            </a:r>
          </a:p>
        </p:txBody>
      </p:sp>
      <p:sp>
        <p:nvSpPr>
          <p:cNvPr id="23" name="TextBox 22">
            <a:extLst>
              <a:ext uri="{FF2B5EF4-FFF2-40B4-BE49-F238E27FC236}">
                <a16:creationId xmlns:a16="http://schemas.microsoft.com/office/drawing/2014/main" id="{BF2A7AE8-ECC1-4D72-8132-552818EC10F3}"/>
              </a:ext>
            </a:extLst>
          </p:cNvPr>
          <p:cNvSpPr txBox="1"/>
          <p:nvPr/>
        </p:nvSpPr>
        <p:spPr>
          <a:xfrm>
            <a:off x="2103482" y="5121419"/>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Code</a:t>
            </a:r>
          </a:p>
          <a:p>
            <a:pPr>
              <a:lnSpc>
                <a:spcPct val="90000"/>
              </a:lnSpc>
              <a:spcAft>
                <a:spcPts val="600"/>
              </a:spcAft>
            </a:pPr>
            <a:r>
              <a:rPr lang="en-US" sz="2000" dirty="0">
                <a:gradFill>
                  <a:gsLst>
                    <a:gs pos="2917">
                      <a:schemeClr val="tx1"/>
                    </a:gs>
                    <a:gs pos="30000">
                      <a:schemeClr val="tx1"/>
                    </a:gs>
                  </a:gsLst>
                  <a:lin ang="5400000" scaled="0"/>
                </a:gradFill>
              </a:rPr>
              <a:t>Windows, macOS, Linux</a:t>
            </a:r>
          </a:p>
        </p:txBody>
      </p:sp>
    </p:spTree>
    <p:extLst>
      <p:ext uri="{BB962C8B-B14F-4D97-AF65-F5344CB8AC3E}">
        <p14:creationId xmlns:p14="http://schemas.microsoft.com/office/powerpoint/2010/main" val="2984212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br>
              <a:rPr lang="en-US" dirty="0"/>
            </a:br>
            <a:r>
              <a:rPr lang="en-US" dirty="0"/>
              <a:t>.NET Core</a:t>
            </a:r>
          </a:p>
        </p:txBody>
      </p:sp>
    </p:spTree>
    <p:extLst>
      <p:ext uri="{BB962C8B-B14F-4D97-AF65-F5344CB8AC3E}">
        <p14:creationId xmlns:p14="http://schemas.microsoft.com/office/powerpoint/2010/main" val="244532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2B61F3-06E6-4E01-8A25-8A7B5434C85B}"/>
              </a:ext>
            </a:extLst>
          </p:cNvPr>
          <p:cNvSpPr>
            <a:spLocks noGrp="1"/>
          </p:cNvSpPr>
          <p:nvPr>
            <p:ph type="title"/>
          </p:nvPr>
        </p:nvSpPr>
        <p:spPr/>
        <p:txBody>
          <a:bodyPr/>
          <a:lstStyle/>
          <a:p>
            <a:r>
              <a:rPr lang="en-US" dirty="0"/>
              <a:t>Introductions</a:t>
            </a:r>
          </a:p>
        </p:txBody>
      </p:sp>
      <p:pic>
        <p:nvPicPr>
          <p:cNvPr id="11" name="Picture 10" descr="A person smiling for the camera&#10;&#10;Description generated with very high confidence">
            <a:extLst>
              <a:ext uri="{FF2B5EF4-FFF2-40B4-BE49-F238E27FC236}">
                <a16:creationId xmlns:a16="http://schemas.microsoft.com/office/drawing/2014/main" id="{BEE9BCD8-CF64-4461-8B36-7672B8619316}"/>
              </a:ext>
            </a:extLst>
          </p:cNvPr>
          <p:cNvPicPr>
            <a:picLocks noChangeAspect="1"/>
          </p:cNvPicPr>
          <p:nvPr/>
        </p:nvPicPr>
        <p:blipFill rotWithShape="1">
          <a:blip r:embed="rId3"/>
          <a:srcRect t="-379" b="9811"/>
          <a:stretch/>
        </p:blipFill>
        <p:spPr>
          <a:xfrm>
            <a:off x="2743555" y="1485604"/>
            <a:ext cx="3017487" cy="3826013"/>
          </a:xfrm>
          <a:prstGeom prst="rect">
            <a:avLst/>
          </a:prstGeom>
        </p:spPr>
      </p:pic>
      <p:pic>
        <p:nvPicPr>
          <p:cNvPr id="12" name="Picture 11">
            <a:extLst>
              <a:ext uri="{FF2B5EF4-FFF2-40B4-BE49-F238E27FC236}">
                <a16:creationId xmlns:a16="http://schemas.microsoft.com/office/drawing/2014/main" id="{6791F80C-A561-43B5-92F7-159BFF6AD089}"/>
              </a:ext>
            </a:extLst>
          </p:cNvPr>
          <p:cNvPicPr>
            <a:picLocks noChangeAspect="1"/>
          </p:cNvPicPr>
          <p:nvPr/>
        </p:nvPicPr>
        <p:blipFill rotWithShape="1">
          <a:blip r:embed="rId4"/>
          <a:srcRect r="1309"/>
          <a:stretch/>
        </p:blipFill>
        <p:spPr>
          <a:xfrm>
            <a:off x="7041188" y="1501617"/>
            <a:ext cx="3017487" cy="3810000"/>
          </a:xfrm>
          <a:prstGeom prst="rect">
            <a:avLst/>
          </a:prstGeom>
        </p:spPr>
      </p:pic>
      <p:sp>
        <p:nvSpPr>
          <p:cNvPr id="13" name="TextBox 12">
            <a:extLst>
              <a:ext uri="{FF2B5EF4-FFF2-40B4-BE49-F238E27FC236}">
                <a16:creationId xmlns:a16="http://schemas.microsoft.com/office/drawing/2014/main" id="{6B8A8FB6-5B1A-4E92-BF18-82EC35F4D31C}"/>
              </a:ext>
            </a:extLst>
          </p:cNvPr>
          <p:cNvSpPr txBox="1"/>
          <p:nvPr/>
        </p:nvSpPr>
        <p:spPr>
          <a:xfrm>
            <a:off x="2743555" y="5311617"/>
            <a:ext cx="3017487"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Daniel Roth</a:t>
            </a:r>
          </a:p>
          <a:p>
            <a:pPr algn="ctr">
              <a:lnSpc>
                <a:spcPct val="90000"/>
              </a:lnSpc>
              <a:spcAft>
                <a:spcPts val="600"/>
              </a:spcAft>
            </a:pPr>
            <a:r>
              <a:rPr lang="en-US" sz="2400" dirty="0">
                <a:gradFill>
                  <a:gsLst>
                    <a:gs pos="2917">
                      <a:schemeClr val="tx1"/>
                    </a:gs>
                    <a:gs pos="30000">
                      <a:schemeClr val="tx1"/>
                    </a:gs>
                  </a:gsLst>
                  <a:lin ang="5400000" scaled="0"/>
                </a:gradFill>
              </a:rPr>
              <a:t>@danroth27</a:t>
            </a:r>
          </a:p>
        </p:txBody>
      </p:sp>
      <p:sp>
        <p:nvSpPr>
          <p:cNvPr id="14" name="TextBox 13">
            <a:extLst>
              <a:ext uri="{FF2B5EF4-FFF2-40B4-BE49-F238E27FC236}">
                <a16:creationId xmlns:a16="http://schemas.microsoft.com/office/drawing/2014/main" id="{DC08E53F-BC02-4F4A-876A-374A6FE2ADEA}"/>
              </a:ext>
            </a:extLst>
          </p:cNvPr>
          <p:cNvSpPr txBox="1"/>
          <p:nvPr/>
        </p:nvSpPr>
        <p:spPr>
          <a:xfrm>
            <a:off x="7041187" y="5311617"/>
            <a:ext cx="3017487"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Shayne Boyer</a:t>
            </a:r>
          </a:p>
          <a:p>
            <a:pPr algn="ct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spboyer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09024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Command Line Interface (CLI)</a:t>
            </a:r>
          </a:p>
        </p:txBody>
      </p:sp>
      <p:sp>
        <p:nvSpPr>
          <p:cNvPr id="5" name="Text Placeholder 4"/>
          <p:cNvSpPr>
            <a:spLocks noGrp="1"/>
          </p:cNvSpPr>
          <p:nvPr>
            <p:ph type="body" sz="quarter" idx="10"/>
          </p:nvPr>
        </p:nvSpPr>
        <p:spPr>
          <a:xfrm>
            <a:off x="274637" y="1221157"/>
            <a:ext cx="12344329" cy="5669244"/>
          </a:xfrm>
        </p:spPr>
        <p:txBody>
          <a:bodyPr/>
          <a:lstStyle/>
          <a:p>
            <a:endParaRPr lang="en-US" dirty="0"/>
          </a:p>
          <a:p>
            <a:r>
              <a:rPr lang="en-US" dirty="0"/>
              <a:t>&gt; dotnet new console </a:t>
            </a:r>
            <a:r>
              <a:rPr lang="en-US" dirty="0">
                <a:solidFill>
                  <a:srgbClr val="00B050"/>
                </a:solidFill>
              </a:rPr>
              <a:t>// creates new project</a:t>
            </a:r>
          </a:p>
          <a:p>
            <a:r>
              <a:rPr lang="en-US" dirty="0"/>
              <a:t>&gt; dotnet restore </a:t>
            </a:r>
            <a:r>
              <a:rPr lang="en-US" dirty="0">
                <a:solidFill>
                  <a:srgbClr val="00B050"/>
                </a:solidFill>
              </a:rPr>
              <a:t>// restore </a:t>
            </a:r>
            <a:r>
              <a:rPr lang="en-US" dirty="0" err="1">
                <a:solidFill>
                  <a:srgbClr val="00B050"/>
                </a:solidFill>
              </a:rPr>
              <a:t>NuGet</a:t>
            </a:r>
            <a:r>
              <a:rPr lang="en-US" dirty="0">
                <a:solidFill>
                  <a:srgbClr val="00B050"/>
                </a:solidFill>
              </a:rPr>
              <a:t> dependencies</a:t>
            </a:r>
          </a:p>
          <a:p>
            <a:r>
              <a:rPr lang="en-US" dirty="0"/>
              <a:t>&gt; dotnet build </a:t>
            </a:r>
            <a:r>
              <a:rPr lang="en-US" dirty="0">
                <a:solidFill>
                  <a:srgbClr val="00B050"/>
                </a:solidFill>
              </a:rPr>
              <a:t>// builds your source into </a:t>
            </a:r>
            <a:r>
              <a:rPr lang="en-US" dirty="0" err="1">
                <a:solidFill>
                  <a:srgbClr val="00B050"/>
                </a:solidFill>
              </a:rPr>
              <a:t>dlls</a:t>
            </a:r>
            <a:endParaRPr lang="en-US" dirty="0">
              <a:solidFill>
                <a:srgbClr val="00B050"/>
              </a:solidFill>
            </a:endParaRPr>
          </a:p>
          <a:p>
            <a:r>
              <a:rPr lang="en-US" dirty="0"/>
              <a:t>&gt; </a:t>
            </a:r>
            <a:r>
              <a:rPr lang="en-US" dirty="0" err="1"/>
              <a:t>dotnet</a:t>
            </a:r>
            <a:r>
              <a:rPr lang="en-US" dirty="0"/>
              <a:t> path-to/yourapp.dll </a:t>
            </a:r>
            <a:r>
              <a:rPr lang="en-US" dirty="0">
                <a:solidFill>
                  <a:srgbClr val="00B050"/>
                </a:solidFill>
              </a:rPr>
              <a:t>//loads and runs</a:t>
            </a:r>
          </a:p>
          <a:p>
            <a:r>
              <a:rPr lang="en-US" dirty="0"/>
              <a:t>&gt; </a:t>
            </a:r>
            <a:r>
              <a:rPr lang="en-US" dirty="0" err="1"/>
              <a:t>dotnet</a:t>
            </a:r>
            <a:r>
              <a:rPr lang="en-US" dirty="0"/>
              <a:t> run </a:t>
            </a:r>
            <a:r>
              <a:rPr lang="en-US" dirty="0">
                <a:solidFill>
                  <a:srgbClr val="00B050"/>
                </a:solidFill>
              </a:rPr>
              <a:t>// same thing as the last 2 lines</a:t>
            </a:r>
          </a:p>
          <a:p>
            <a:r>
              <a:rPr lang="en-US" dirty="0"/>
              <a:t>&gt; </a:t>
            </a:r>
            <a:r>
              <a:rPr lang="en-US" dirty="0" err="1"/>
              <a:t>dotnet</a:t>
            </a:r>
            <a:r>
              <a:rPr lang="en-US" dirty="0"/>
              <a:t> add </a:t>
            </a:r>
            <a:r>
              <a:rPr lang="en-US" dirty="0">
                <a:solidFill>
                  <a:srgbClr val="00B050"/>
                </a:solidFill>
              </a:rPr>
              <a:t>// add package or project references</a:t>
            </a:r>
            <a:endParaRPr lang="en-US" dirty="0"/>
          </a:p>
          <a:p>
            <a:r>
              <a:rPr lang="en-US" dirty="0"/>
              <a:t>&gt; </a:t>
            </a:r>
            <a:r>
              <a:rPr lang="en-US" dirty="0" err="1"/>
              <a:t>dotnet</a:t>
            </a:r>
            <a:r>
              <a:rPr lang="en-US" dirty="0"/>
              <a:t> test </a:t>
            </a:r>
            <a:r>
              <a:rPr lang="en-US" dirty="0">
                <a:solidFill>
                  <a:srgbClr val="00B050"/>
                </a:solidFill>
              </a:rPr>
              <a:t>// runs your </a:t>
            </a:r>
            <a:r>
              <a:rPr lang="en-US" dirty="0" err="1">
                <a:solidFill>
                  <a:srgbClr val="00B050"/>
                </a:solidFill>
              </a:rPr>
              <a:t>tests;reports</a:t>
            </a:r>
            <a:r>
              <a:rPr lang="en-US" dirty="0">
                <a:solidFill>
                  <a:srgbClr val="00B050"/>
                </a:solidFill>
              </a:rPr>
              <a:t> pass/fail</a:t>
            </a:r>
          </a:p>
          <a:p>
            <a:r>
              <a:rPr lang="en-US" dirty="0"/>
              <a:t>&gt; </a:t>
            </a:r>
            <a:r>
              <a:rPr lang="en-US" dirty="0" err="1"/>
              <a:t>dotnet</a:t>
            </a:r>
            <a:r>
              <a:rPr lang="en-US" dirty="0"/>
              <a:t> publish </a:t>
            </a:r>
            <a:r>
              <a:rPr lang="en-US" dirty="0">
                <a:solidFill>
                  <a:srgbClr val="00B050"/>
                </a:solidFill>
              </a:rPr>
              <a:t>// prepares app for distribution</a:t>
            </a:r>
          </a:p>
          <a:p>
            <a:r>
              <a:rPr lang="en-US" dirty="0"/>
              <a:t>&gt; </a:t>
            </a:r>
            <a:r>
              <a:rPr lang="en-US" dirty="0" err="1"/>
              <a:t>dotnet</a:t>
            </a:r>
            <a:r>
              <a:rPr lang="en-US" dirty="0"/>
              <a:t> pack </a:t>
            </a:r>
            <a:r>
              <a:rPr lang="en-US" dirty="0">
                <a:solidFill>
                  <a:srgbClr val="00B050"/>
                </a:solidFill>
              </a:rPr>
              <a:t>// packages library as </a:t>
            </a:r>
            <a:r>
              <a:rPr lang="en-US" dirty="0" err="1">
                <a:solidFill>
                  <a:srgbClr val="00B050"/>
                </a:solidFill>
              </a:rPr>
              <a:t>NuGet</a:t>
            </a:r>
            <a:r>
              <a:rPr lang="en-US" dirty="0">
                <a:solidFill>
                  <a:srgbClr val="00B050"/>
                </a:solidFill>
              </a:rPr>
              <a:t> package</a:t>
            </a:r>
            <a:endParaRPr lang="mr-IN" dirty="0">
              <a:solidFill>
                <a:srgbClr val="00B050"/>
              </a:solidFill>
            </a:endParaRPr>
          </a:p>
        </p:txBody>
      </p:sp>
    </p:spTree>
    <p:extLst>
      <p:ext uri="{BB962C8B-B14F-4D97-AF65-F5344CB8AC3E}">
        <p14:creationId xmlns:p14="http://schemas.microsoft.com/office/powerpoint/2010/main" val="13011431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35B1C-37AD-4573-A81C-26C2591BB03A}"/>
              </a:ext>
            </a:extLst>
          </p:cNvPr>
          <p:cNvSpPr>
            <a:spLocks noGrp="1"/>
          </p:cNvSpPr>
          <p:nvPr>
            <p:ph type="title"/>
          </p:nvPr>
        </p:nvSpPr>
        <p:spPr/>
        <p:txBody>
          <a:bodyPr/>
          <a:lstStyle/>
          <a:p>
            <a:r>
              <a:rPr lang="en-US" dirty="0"/>
              <a:t>ASP.NET Core</a:t>
            </a:r>
          </a:p>
        </p:txBody>
      </p:sp>
      <p:sp>
        <p:nvSpPr>
          <p:cNvPr id="5" name="Text Placeholder 4">
            <a:extLst>
              <a:ext uri="{FF2B5EF4-FFF2-40B4-BE49-F238E27FC236}">
                <a16:creationId xmlns:a16="http://schemas.microsoft.com/office/drawing/2014/main" id="{D9524885-0066-45E4-8DA1-7B1A250592C3}"/>
              </a:ext>
            </a:extLst>
          </p:cNvPr>
          <p:cNvSpPr>
            <a:spLocks noGrp="1"/>
          </p:cNvSpPr>
          <p:nvPr>
            <p:ph type="body" sz="quarter" idx="10"/>
          </p:nvPr>
        </p:nvSpPr>
        <p:spPr>
          <a:xfrm>
            <a:off x="274638" y="1212850"/>
            <a:ext cx="11887200" cy="5139869"/>
          </a:xfrm>
        </p:spPr>
        <p:txBody>
          <a:bodyPr/>
          <a:lstStyle/>
          <a:p>
            <a:r>
              <a:rPr lang="en-US" dirty="0"/>
              <a:t>Fast &amp; lightweight web framework built for .NET Core</a:t>
            </a:r>
          </a:p>
          <a:p>
            <a:r>
              <a:rPr lang="en-US" dirty="0"/>
              <a:t>Build modern web apps</a:t>
            </a:r>
          </a:p>
          <a:p>
            <a:pPr lvl="1"/>
            <a:r>
              <a:rPr lang="en-US" dirty="0"/>
              <a:t>MVC apps, Web APIs, SPAs, mobile apps, microservices, docker, real-time (future)</a:t>
            </a:r>
          </a:p>
          <a:p>
            <a:r>
              <a:rPr lang="en-US" dirty="0"/>
              <a:t>Integrates seamless with Azure cloud services</a:t>
            </a:r>
          </a:p>
          <a:p>
            <a:pPr lvl="1"/>
            <a:r>
              <a:rPr lang="en-US" dirty="0"/>
              <a:t>Azure App Services, SQL Azure, Azure Key Vault, Azure Application Insights, Azure Active Directory, etc.</a:t>
            </a:r>
          </a:p>
          <a:p>
            <a:pPr lvl="1"/>
            <a:r>
              <a:rPr lang="en-US" dirty="0"/>
              <a:t>Or run it on premise, on Google App Engine, on AWS, etc.</a:t>
            </a:r>
          </a:p>
          <a:p>
            <a:r>
              <a:rPr lang="en-US" dirty="0"/>
              <a:t>Powerful security features</a:t>
            </a:r>
          </a:p>
          <a:p>
            <a:pPr lvl="1"/>
            <a:r>
              <a:rPr lang="en-US" dirty="0"/>
              <a:t>HTTPS, identity, data protection, OpenID Connect, JWT, CORS, 2-factor </a:t>
            </a:r>
            <a:r>
              <a:rPr lang="en-US" dirty="0" err="1"/>
              <a:t>auth</a:t>
            </a:r>
            <a:r>
              <a:rPr lang="en-US" dirty="0"/>
              <a:t>, social logins</a:t>
            </a:r>
          </a:p>
          <a:p>
            <a:r>
              <a:rPr lang="en-US" dirty="0"/>
              <a:t>Simple composable infrastructure</a:t>
            </a:r>
          </a:p>
          <a:p>
            <a:pPr lvl="1"/>
            <a:r>
              <a:rPr lang="en-US" dirty="0"/>
              <a:t>Dependency injection, middleware, configuration, logging, localization, routing, session, error handling</a:t>
            </a:r>
          </a:p>
        </p:txBody>
      </p:sp>
    </p:spTree>
    <p:extLst>
      <p:ext uri="{BB962C8B-B14F-4D97-AF65-F5344CB8AC3E}">
        <p14:creationId xmlns:p14="http://schemas.microsoft.com/office/powerpoint/2010/main" val="7115615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ASP.NET Core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9C9B-3167-46CE-A71C-07F5B938E96F}"/>
              </a:ext>
            </a:extLst>
          </p:cNvPr>
          <p:cNvSpPr>
            <a:spLocks noGrp="1"/>
          </p:cNvSpPr>
          <p:nvPr>
            <p:ph type="title"/>
          </p:nvPr>
        </p:nvSpPr>
        <p:spPr/>
        <p:txBody>
          <a:bodyPr/>
          <a:lstStyle/>
          <a:p>
            <a:r>
              <a:rPr lang="en-US" dirty="0"/>
              <a:t>Try it!</a:t>
            </a:r>
            <a:br>
              <a:rPr lang="en-US" dirty="0"/>
            </a:br>
            <a:r>
              <a:rPr lang="en-US" dirty="0"/>
              <a:t>Lab #1</a:t>
            </a:r>
          </a:p>
        </p:txBody>
      </p:sp>
    </p:spTree>
    <p:extLst>
      <p:ext uri="{BB962C8B-B14F-4D97-AF65-F5344CB8AC3E}">
        <p14:creationId xmlns:p14="http://schemas.microsoft.com/office/powerpoint/2010/main" val="2078163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E1DF1-EA26-45D7-A531-501CC4476D9F}"/>
              </a:ext>
            </a:extLst>
          </p:cNvPr>
          <p:cNvSpPr>
            <a:spLocks noGrp="1"/>
          </p:cNvSpPr>
          <p:nvPr>
            <p:ph type="title"/>
          </p:nvPr>
        </p:nvSpPr>
        <p:spPr/>
        <p:txBody>
          <a:bodyPr/>
          <a:lstStyle/>
          <a:p>
            <a:r>
              <a:rPr lang="en-US" dirty="0"/>
              <a:t>ASP.NET Core basics</a:t>
            </a:r>
          </a:p>
        </p:txBody>
      </p:sp>
      <p:sp>
        <p:nvSpPr>
          <p:cNvPr id="4" name="Text Placeholder 3">
            <a:extLst>
              <a:ext uri="{FF2B5EF4-FFF2-40B4-BE49-F238E27FC236}">
                <a16:creationId xmlns:a16="http://schemas.microsoft.com/office/drawing/2014/main" id="{48A6AF3B-A456-4212-87FE-2811EF104DD3}"/>
              </a:ext>
            </a:extLst>
          </p:cNvPr>
          <p:cNvSpPr>
            <a:spLocks noGrp="1"/>
          </p:cNvSpPr>
          <p:nvPr>
            <p:ph type="body" sz="quarter" idx="10"/>
          </p:nvPr>
        </p:nvSpPr>
        <p:spPr>
          <a:xfrm>
            <a:off x="274638" y="1212850"/>
            <a:ext cx="11887200" cy="3447098"/>
          </a:xfrm>
        </p:spPr>
        <p:txBody>
          <a:bodyPr/>
          <a:lstStyle/>
          <a:p>
            <a:r>
              <a:rPr lang="en-US" dirty="0"/>
              <a:t>Hosting</a:t>
            </a:r>
          </a:p>
          <a:p>
            <a:r>
              <a:rPr lang="en-US" dirty="0"/>
              <a:t>Middleware</a:t>
            </a:r>
          </a:p>
          <a:p>
            <a:r>
              <a:rPr lang="en-US" dirty="0"/>
              <a:t>Dependency Injection</a:t>
            </a:r>
          </a:p>
          <a:p>
            <a:r>
              <a:rPr lang="en-US" dirty="0"/>
              <a:t>Configuration</a:t>
            </a:r>
          </a:p>
          <a:p>
            <a:r>
              <a:rPr lang="en-US" dirty="0"/>
              <a:t>Logging</a:t>
            </a:r>
          </a:p>
        </p:txBody>
      </p:sp>
    </p:spTree>
    <p:extLst>
      <p:ext uri="{BB962C8B-B14F-4D97-AF65-F5344CB8AC3E}">
        <p14:creationId xmlns:p14="http://schemas.microsoft.com/office/powerpoint/2010/main" val="4196842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hosting properties</a:t>
            </a:r>
          </a:p>
        </p:txBody>
      </p:sp>
      <p:sp>
        <p:nvSpPr>
          <p:cNvPr id="5" name="Text Placeholder 4"/>
          <p:cNvSpPr>
            <a:spLocks noGrp="1"/>
          </p:cNvSpPr>
          <p:nvPr>
            <p:ph type="body" sz="quarter" idx="10"/>
          </p:nvPr>
        </p:nvSpPr>
        <p:spPr>
          <a:xfrm>
            <a:off x="274638" y="1212850"/>
            <a:ext cx="11887200" cy="5478423"/>
          </a:xfrm>
        </p:spPr>
        <p:txBody>
          <a:bodyPr/>
          <a:lstStyle/>
          <a:p>
            <a:r>
              <a:rPr lang="en-US" dirty="0"/>
              <a:t>Server</a:t>
            </a:r>
          </a:p>
          <a:p>
            <a:r>
              <a:rPr lang="en-US" dirty="0"/>
              <a:t>Server URLs</a:t>
            </a:r>
          </a:p>
          <a:p>
            <a:r>
              <a:rPr lang="en-US" dirty="0"/>
              <a:t>Startup</a:t>
            </a:r>
          </a:p>
          <a:p>
            <a:r>
              <a:rPr lang="en-US" dirty="0"/>
              <a:t>Content root</a:t>
            </a:r>
          </a:p>
          <a:p>
            <a:r>
              <a:rPr lang="en-US" dirty="0"/>
              <a:t>Web root</a:t>
            </a:r>
          </a:p>
          <a:p>
            <a:r>
              <a:rPr lang="en-US" dirty="0"/>
              <a:t>Environment</a:t>
            </a:r>
          </a:p>
          <a:p>
            <a:r>
              <a:rPr lang="en-US" dirty="0"/>
              <a:t>Application name</a:t>
            </a:r>
          </a:p>
          <a:p>
            <a:endParaRPr lang="en-US" dirty="0"/>
          </a:p>
        </p:txBody>
      </p:sp>
    </p:spTree>
    <p:extLst>
      <p:ext uri="{BB962C8B-B14F-4D97-AF65-F5344CB8AC3E}">
        <p14:creationId xmlns:p14="http://schemas.microsoft.com/office/powerpoint/2010/main" val="26528347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Hosting</a:t>
            </a:r>
          </a:p>
        </p:txBody>
      </p:sp>
      <p:sp>
        <p:nvSpPr>
          <p:cNvPr id="5" name="Text Placeholder 4"/>
          <p:cNvSpPr>
            <a:spLocks noGrp="1"/>
          </p:cNvSpPr>
          <p:nvPr>
            <p:ph type="body" sz="quarter" idx="10"/>
          </p:nvPr>
        </p:nvSpPr>
        <p:spPr>
          <a:xfrm>
            <a:off x="274638" y="1212850"/>
            <a:ext cx="11887200" cy="2905411"/>
          </a:xfrm>
        </p:spPr>
        <p:txBody>
          <a:bodyPr/>
          <a:lstStyle/>
          <a:p>
            <a:r>
              <a:rPr lang="en-US" dirty="0"/>
              <a:t>Kestrel is not yet hardened for internet facing traffic</a:t>
            </a:r>
          </a:p>
          <a:p>
            <a:r>
              <a:rPr lang="en-US" dirty="0"/>
              <a:t>Run Kestrel behind a mature reverse proxy</a:t>
            </a:r>
          </a:p>
          <a:p>
            <a:pPr lvl="1"/>
            <a:r>
              <a:rPr lang="en-US" dirty="0"/>
              <a:t>Ex IIS, Nginx, Apache, </a:t>
            </a:r>
            <a:r>
              <a:rPr lang="en-US"/>
              <a:t>etc.</a:t>
            </a:r>
            <a:endParaRPr lang="en-US" dirty="0"/>
          </a:p>
          <a:p>
            <a:pPr lvl="1"/>
            <a:endParaRPr lang="en-US" dirty="0"/>
          </a:p>
          <a:p>
            <a:endParaRPr lang="en-US" dirty="0"/>
          </a:p>
        </p:txBody>
      </p:sp>
      <p:sp>
        <p:nvSpPr>
          <p:cNvPr id="24" name="Cloud 23"/>
          <p:cNvSpPr/>
          <p:nvPr/>
        </p:nvSpPr>
        <p:spPr bwMode="auto">
          <a:xfrm>
            <a:off x="1417637" y="3961319"/>
            <a:ext cx="2667000" cy="1676400"/>
          </a:xfrm>
          <a:prstGeom prst="cloud">
            <a:avLst/>
          </a:prstGeom>
          <a:solidFill>
            <a:schemeClr val="bg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Internet</a:t>
            </a:r>
          </a:p>
        </p:txBody>
      </p:sp>
      <p:sp>
        <p:nvSpPr>
          <p:cNvPr id="25" name="Oval 24"/>
          <p:cNvSpPr/>
          <p:nvPr/>
        </p:nvSpPr>
        <p:spPr bwMode="auto">
          <a:xfrm>
            <a:off x="7752053" y="3199408"/>
            <a:ext cx="1285583" cy="1285583"/>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Kestrel</a:t>
            </a:r>
          </a:p>
        </p:txBody>
      </p:sp>
      <p:sp>
        <p:nvSpPr>
          <p:cNvPr id="26" name="Rectangle 25"/>
          <p:cNvSpPr/>
          <p:nvPr/>
        </p:nvSpPr>
        <p:spPr bwMode="auto">
          <a:xfrm>
            <a:off x="5536323" y="3116262"/>
            <a:ext cx="1371600" cy="335280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Proxy</a:t>
            </a:r>
          </a:p>
        </p:txBody>
      </p:sp>
      <p:sp>
        <p:nvSpPr>
          <p:cNvPr id="27" name="Oval 26"/>
          <p:cNvSpPr/>
          <p:nvPr/>
        </p:nvSpPr>
        <p:spPr bwMode="auto">
          <a:xfrm>
            <a:off x="9193923" y="4205967"/>
            <a:ext cx="1285583" cy="1285583"/>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Kestrel</a:t>
            </a:r>
          </a:p>
        </p:txBody>
      </p:sp>
      <p:sp>
        <p:nvSpPr>
          <p:cNvPr id="28" name="Right Arrow 18"/>
          <p:cNvSpPr/>
          <p:nvPr/>
        </p:nvSpPr>
        <p:spPr bwMode="auto">
          <a:xfrm>
            <a:off x="4383506" y="3504375"/>
            <a:ext cx="838200" cy="2590288"/>
          </a:xfrm>
          <a:prstGeom prst="rightArrow">
            <a:avLst>
              <a:gd name="adj1" fmla="val 73692"/>
              <a:gd name="adj2" fmla="val 413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Left-Right Arrow 20"/>
          <p:cNvSpPr/>
          <p:nvPr/>
        </p:nvSpPr>
        <p:spPr bwMode="auto">
          <a:xfrm>
            <a:off x="6984123" y="3725862"/>
            <a:ext cx="685800" cy="235457"/>
          </a:xfrm>
          <a:prstGeom prst="leftRightArrow">
            <a:avLst/>
          </a:prstGeom>
          <a:solidFill>
            <a:schemeClr val="accent4">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Left-Right Arrow 21"/>
          <p:cNvSpPr/>
          <p:nvPr/>
        </p:nvSpPr>
        <p:spPr bwMode="auto">
          <a:xfrm>
            <a:off x="7038133" y="4731029"/>
            <a:ext cx="2031380" cy="237744"/>
          </a:xfrm>
          <a:prstGeom prst="leftRightArrow">
            <a:avLst/>
          </a:prstGeom>
          <a:solidFill>
            <a:schemeClr val="accent4">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7752053" y="5183479"/>
            <a:ext cx="1285583" cy="1285583"/>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Kestrel</a:t>
            </a:r>
          </a:p>
        </p:txBody>
      </p:sp>
      <p:sp>
        <p:nvSpPr>
          <p:cNvPr id="32" name="Left-Right Arrow 24"/>
          <p:cNvSpPr/>
          <p:nvPr/>
        </p:nvSpPr>
        <p:spPr bwMode="auto">
          <a:xfrm>
            <a:off x="6984123" y="5709933"/>
            <a:ext cx="685800" cy="235457"/>
          </a:xfrm>
          <a:prstGeom prst="leftRightArrow">
            <a:avLst/>
          </a:prstGeom>
          <a:solidFill>
            <a:schemeClr val="accent4">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057858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handling</a:t>
            </a:r>
          </a:p>
        </p:txBody>
      </p:sp>
      <p:sp>
        <p:nvSpPr>
          <p:cNvPr id="3" name="Text Placeholder 2"/>
          <p:cNvSpPr>
            <a:spLocks noGrp="1"/>
          </p:cNvSpPr>
          <p:nvPr>
            <p:ph type="body" sz="quarter" idx="10"/>
          </p:nvPr>
        </p:nvSpPr>
        <p:spPr>
          <a:xfrm>
            <a:off x="274638" y="1212850"/>
            <a:ext cx="11887200" cy="3914918"/>
          </a:xfrm>
        </p:spPr>
        <p:txBody>
          <a:bodyPr/>
          <a:lstStyle/>
          <a:p>
            <a:r>
              <a:rPr lang="en-US" dirty="0"/>
              <a:t>Request handling pipeline defined in startup</a:t>
            </a:r>
          </a:p>
          <a:p>
            <a:r>
              <a:rPr lang="en-US" dirty="0"/>
              <a:t>Use middleware to process requests</a:t>
            </a:r>
          </a:p>
          <a:p>
            <a:r>
              <a:rPr lang="en-US" dirty="0"/>
              <a:t>Built </a:t>
            </a:r>
            <a:r>
              <a:rPr lang="en-US" dirty="0" err="1"/>
              <a:t>RequestDelegate</a:t>
            </a:r>
            <a:r>
              <a:rPr lang="en-US" dirty="0"/>
              <a:t> used to handle all requests</a:t>
            </a:r>
          </a:p>
          <a:p>
            <a:r>
              <a:rPr lang="en-US" dirty="0"/>
              <a:t>Lots of built-in middleware</a:t>
            </a:r>
          </a:p>
          <a:p>
            <a:pPr lvl="1"/>
            <a:r>
              <a:rPr lang="en-US" dirty="0"/>
              <a:t>Routing, authentication, static files, diagnostics, error handling, session, CORS, localization, custom</a:t>
            </a:r>
          </a:p>
          <a:p>
            <a:pPr lvl="1"/>
            <a:endParaRPr lang="en-US" dirty="0"/>
          </a:p>
        </p:txBody>
      </p:sp>
    </p:spTree>
    <p:extLst>
      <p:ext uri="{BB962C8B-B14F-4D97-AF65-F5344CB8AC3E}">
        <p14:creationId xmlns:p14="http://schemas.microsoft.com/office/powerpoint/2010/main" val="19953867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RequestDelegate</a:t>
            </a:r>
            <a:endParaRPr lang="en-US" dirty="0"/>
          </a:p>
        </p:txBody>
      </p:sp>
      <p:sp>
        <p:nvSpPr>
          <p:cNvPr id="5" name="Text Placeholder 4"/>
          <p:cNvSpPr>
            <a:spLocks noGrp="1"/>
          </p:cNvSpPr>
          <p:nvPr>
            <p:ph type="body" sz="quarter" idx="10"/>
          </p:nvPr>
        </p:nvSpPr>
        <p:spPr>
          <a:xfrm>
            <a:off x="274638" y="1216152"/>
            <a:ext cx="11887199" cy="1046440"/>
          </a:xfrm>
        </p:spPr>
        <p:txBody>
          <a:bodyPr/>
          <a:lstStyle/>
          <a:p>
            <a:endParaRPr lang="en-US" sz="2800" dirty="0"/>
          </a:p>
          <a:p>
            <a:r>
              <a:rPr lang="en-US" sz="2800" dirty="0">
                <a:solidFill>
                  <a:srgbClr val="A71D5D"/>
                </a:solidFill>
              </a:rPr>
              <a:t>public</a:t>
            </a:r>
            <a:r>
              <a:rPr lang="en-US" sz="2800" dirty="0">
                <a:solidFill>
                  <a:srgbClr val="333333"/>
                </a:solidFill>
              </a:rPr>
              <a:t> </a:t>
            </a:r>
            <a:r>
              <a:rPr lang="en-US" sz="2800" dirty="0">
                <a:solidFill>
                  <a:srgbClr val="A71D5D"/>
                </a:solidFill>
              </a:rPr>
              <a:t>delegate</a:t>
            </a:r>
            <a:r>
              <a:rPr lang="en-US" sz="2800" dirty="0">
                <a:solidFill>
                  <a:srgbClr val="333333"/>
                </a:solidFill>
              </a:rPr>
              <a:t> Task </a:t>
            </a:r>
            <a:r>
              <a:rPr lang="en-US" sz="2800" dirty="0" err="1">
                <a:solidFill>
                  <a:srgbClr val="333333"/>
                </a:solidFill>
              </a:rPr>
              <a:t>RequestDelegate</a:t>
            </a:r>
            <a:r>
              <a:rPr lang="en-US" sz="2800" dirty="0">
                <a:solidFill>
                  <a:srgbClr val="333333"/>
                </a:solidFill>
              </a:rPr>
              <a:t>(</a:t>
            </a:r>
            <a:r>
              <a:rPr lang="en-US" sz="2800" dirty="0" err="1">
                <a:solidFill>
                  <a:srgbClr val="333333"/>
                </a:solidFill>
              </a:rPr>
              <a:t>HttpContext</a:t>
            </a:r>
            <a:r>
              <a:rPr lang="en-US" sz="2800" dirty="0">
                <a:solidFill>
                  <a:srgbClr val="333333"/>
                </a:solidFill>
              </a:rPr>
              <a:t> context);</a:t>
            </a:r>
            <a:endParaRPr lang="en-US" sz="2800" dirty="0"/>
          </a:p>
        </p:txBody>
      </p:sp>
    </p:spTree>
    <p:extLst>
      <p:ext uri="{BB962C8B-B14F-4D97-AF65-F5344CB8AC3E}">
        <p14:creationId xmlns:p14="http://schemas.microsoft.com/office/powerpoint/2010/main" val="244548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Middleware</a:t>
            </a:r>
          </a:p>
        </p:txBody>
      </p:sp>
      <p:sp>
        <p:nvSpPr>
          <p:cNvPr id="5" name="Rectangle: Rounded Corners 4"/>
          <p:cNvSpPr/>
          <p:nvPr/>
        </p:nvSpPr>
        <p:spPr bwMode="auto">
          <a:xfrm>
            <a:off x="3551237" y="1439862"/>
            <a:ext cx="2286000" cy="5029200"/>
          </a:xfrm>
          <a:prstGeom prst="round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Middleware1</a:t>
            </a:r>
          </a:p>
        </p:txBody>
      </p:sp>
      <p:sp>
        <p:nvSpPr>
          <p:cNvPr id="6" name="Rectangle: Rounded Corners 5"/>
          <p:cNvSpPr/>
          <p:nvPr/>
        </p:nvSpPr>
        <p:spPr bwMode="auto">
          <a:xfrm>
            <a:off x="6218237" y="1439862"/>
            <a:ext cx="2286000" cy="5029200"/>
          </a:xfrm>
          <a:prstGeom prst="round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Middleware2</a:t>
            </a:r>
          </a:p>
        </p:txBody>
      </p:sp>
      <p:sp>
        <p:nvSpPr>
          <p:cNvPr id="7" name="Rectangle: Rounded Corners 6"/>
          <p:cNvSpPr/>
          <p:nvPr/>
        </p:nvSpPr>
        <p:spPr bwMode="auto">
          <a:xfrm>
            <a:off x="8885237" y="1439862"/>
            <a:ext cx="2286000" cy="5029200"/>
          </a:xfrm>
          <a:prstGeom prst="round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Middleware3</a:t>
            </a:r>
          </a:p>
        </p:txBody>
      </p:sp>
      <p:sp>
        <p:nvSpPr>
          <p:cNvPr id="8" name="Rectangle: Folded Corner 7"/>
          <p:cNvSpPr/>
          <p:nvPr/>
        </p:nvSpPr>
        <p:spPr bwMode="auto">
          <a:xfrm>
            <a:off x="731837" y="2220430"/>
            <a:ext cx="1600200" cy="914400"/>
          </a:xfrm>
          <a:prstGeom prst="foldedCorner">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Request</a:t>
            </a:r>
          </a:p>
        </p:txBody>
      </p:sp>
      <p:sp>
        <p:nvSpPr>
          <p:cNvPr id="9" name="Rectangle: Folded Corner 8"/>
          <p:cNvSpPr/>
          <p:nvPr/>
        </p:nvSpPr>
        <p:spPr bwMode="auto">
          <a:xfrm>
            <a:off x="710141" y="5173662"/>
            <a:ext cx="1600200" cy="914400"/>
          </a:xfrm>
          <a:prstGeom prst="foldedCorner">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Response</a:t>
            </a:r>
          </a:p>
        </p:txBody>
      </p:sp>
      <p:sp>
        <p:nvSpPr>
          <p:cNvPr id="12" name="TextBox 11"/>
          <p:cNvSpPr txBox="1"/>
          <p:nvPr/>
        </p:nvSpPr>
        <p:spPr>
          <a:xfrm>
            <a:off x="9006133" y="3000998"/>
            <a:ext cx="11836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logic</a:t>
            </a:r>
          </a:p>
        </p:txBody>
      </p:sp>
      <p:grpSp>
        <p:nvGrpSpPr>
          <p:cNvPr id="21" name="Group 20"/>
          <p:cNvGrpSpPr/>
          <p:nvPr/>
        </p:nvGrpSpPr>
        <p:grpSpPr>
          <a:xfrm>
            <a:off x="3657600" y="2089339"/>
            <a:ext cx="1183657" cy="1026923"/>
            <a:chOff x="3657600" y="2089339"/>
            <a:chExt cx="1183657" cy="1026923"/>
          </a:xfrm>
        </p:grpSpPr>
        <p:sp>
          <p:nvSpPr>
            <p:cNvPr id="10" name="TextBox 9"/>
            <p:cNvSpPr txBox="1"/>
            <p:nvPr/>
          </p:nvSpPr>
          <p:spPr>
            <a:xfrm>
              <a:off x="3657600" y="2089339"/>
              <a:ext cx="11836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logic</a:t>
              </a:r>
            </a:p>
          </p:txBody>
        </p:sp>
        <p:sp>
          <p:nvSpPr>
            <p:cNvPr id="13" name="TextBox 12"/>
            <p:cNvSpPr txBox="1"/>
            <p:nvPr/>
          </p:nvSpPr>
          <p:spPr>
            <a:xfrm>
              <a:off x="3657600" y="2543798"/>
              <a:ext cx="106343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next();</a:t>
              </a:r>
            </a:p>
          </p:txBody>
        </p:sp>
      </p:grpSp>
      <p:sp>
        <p:nvSpPr>
          <p:cNvPr id="15" name="TextBox 14"/>
          <p:cNvSpPr txBox="1"/>
          <p:nvPr/>
        </p:nvSpPr>
        <p:spPr>
          <a:xfrm>
            <a:off x="9006133" y="3503434"/>
            <a:ext cx="184710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more logic</a:t>
            </a:r>
          </a:p>
        </p:txBody>
      </p:sp>
      <p:sp>
        <p:nvSpPr>
          <p:cNvPr id="17" name="TextBox 16"/>
          <p:cNvSpPr txBox="1"/>
          <p:nvPr/>
        </p:nvSpPr>
        <p:spPr>
          <a:xfrm>
            <a:off x="6280706" y="4184265"/>
            <a:ext cx="184710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more logic</a:t>
            </a:r>
          </a:p>
        </p:txBody>
      </p:sp>
      <p:sp>
        <p:nvSpPr>
          <p:cNvPr id="18" name="TextBox 17"/>
          <p:cNvSpPr txBox="1"/>
          <p:nvPr/>
        </p:nvSpPr>
        <p:spPr>
          <a:xfrm>
            <a:off x="3657600" y="4856107"/>
            <a:ext cx="184710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more logic</a:t>
            </a:r>
          </a:p>
        </p:txBody>
      </p:sp>
      <p:sp>
        <p:nvSpPr>
          <p:cNvPr id="19" name="Arrow: Right 18"/>
          <p:cNvSpPr/>
          <p:nvPr/>
        </p:nvSpPr>
        <p:spPr bwMode="auto">
          <a:xfrm>
            <a:off x="4744049" y="2716523"/>
            <a:ext cx="1474188" cy="227013"/>
          </a:xfrm>
          <a:prstGeom prst="righ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Arrow: Right 19"/>
          <p:cNvSpPr/>
          <p:nvPr/>
        </p:nvSpPr>
        <p:spPr bwMode="auto">
          <a:xfrm>
            <a:off x="7390721" y="3173723"/>
            <a:ext cx="1474188" cy="227013"/>
          </a:xfrm>
          <a:prstGeom prst="righ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p:cNvGrpSpPr/>
          <p:nvPr/>
        </p:nvGrpSpPr>
        <p:grpSpPr>
          <a:xfrm>
            <a:off x="6294437" y="2546539"/>
            <a:ext cx="1183657" cy="1026923"/>
            <a:chOff x="3657600" y="2089339"/>
            <a:chExt cx="1183657" cy="1026923"/>
          </a:xfrm>
        </p:grpSpPr>
        <p:sp>
          <p:nvSpPr>
            <p:cNvPr id="24" name="TextBox 23"/>
            <p:cNvSpPr txBox="1"/>
            <p:nvPr/>
          </p:nvSpPr>
          <p:spPr>
            <a:xfrm>
              <a:off x="3657600" y="2089339"/>
              <a:ext cx="11836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logic</a:t>
              </a:r>
            </a:p>
          </p:txBody>
        </p:sp>
        <p:sp>
          <p:nvSpPr>
            <p:cNvPr id="25" name="TextBox 24"/>
            <p:cNvSpPr txBox="1"/>
            <p:nvPr/>
          </p:nvSpPr>
          <p:spPr>
            <a:xfrm>
              <a:off x="3657600" y="2543798"/>
              <a:ext cx="106343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next();</a:t>
              </a:r>
            </a:p>
          </p:txBody>
        </p:sp>
      </p:grpSp>
      <p:sp>
        <p:nvSpPr>
          <p:cNvPr id="26" name="Arrow: Bent 25"/>
          <p:cNvSpPr/>
          <p:nvPr/>
        </p:nvSpPr>
        <p:spPr bwMode="auto">
          <a:xfrm flipH="1" flipV="1">
            <a:off x="8500998" y="4075898"/>
            <a:ext cx="1456953" cy="553726"/>
          </a:xfrm>
          <a:prstGeom prst="ben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Arrow: Bent 26"/>
          <p:cNvSpPr/>
          <p:nvPr/>
        </p:nvSpPr>
        <p:spPr bwMode="auto">
          <a:xfrm flipH="1" flipV="1">
            <a:off x="5867865" y="4752010"/>
            <a:ext cx="1456953" cy="553726"/>
          </a:xfrm>
          <a:prstGeom prst="ben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Arrow: Bent 27"/>
          <p:cNvSpPr/>
          <p:nvPr/>
        </p:nvSpPr>
        <p:spPr bwMode="auto">
          <a:xfrm flipH="1" flipV="1">
            <a:off x="2484437" y="5458136"/>
            <a:ext cx="2201332" cy="553726"/>
          </a:xfrm>
          <a:prstGeom prst="ben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Arrow: Right 28"/>
          <p:cNvSpPr/>
          <p:nvPr/>
        </p:nvSpPr>
        <p:spPr bwMode="auto">
          <a:xfrm>
            <a:off x="2560637" y="2279648"/>
            <a:ext cx="960120" cy="264149"/>
          </a:xfrm>
          <a:prstGeom prst="righ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380552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CC229-676F-4422-93A8-C73EF5E98A7C}"/>
              </a:ext>
            </a:extLst>
          </p:cNvPr>
          <p:cNvSpPr>
            <a:spLocks noGrp="1"/>
          </p:cNvSpPr>
          <p:nvPr>
            <p:ph type="title"/>
          </p:nvPr>
        </p:nvSpPr>
        <p:spPr/>
        <p:txBody>
          <a:bodyPr/>
          <a:lstStyle/>
          <a:p>
            <a:r>
              <a:rPr lang="en-US" dirty="0"/>
              <a:t>Introductions</a:t>
            </a:r>
          </a:p>
        </p:txBody>
      </p:sp>
      <p:sp>
        <p:nvSpPr>
          <p:cNvPr id="5" name="Text Placeholder 4">
            <a:extLst>
              <a:ext uri="{FF2B5EF4-FFF2-40B4-BE49-F238E27FC236}">
                <a16:creationId xmlns:a16="http://schemas.microsoft.com/office/drawing/2014/main" id="{E7928510-4909-4FEC-8D22-1298E81260FE}"/>
              </a:ext>
            </a:extLst>
          </p:cNvPr>
          <p:cNvSpPr>
            <a:spLocks noGrp="1"/>
          </p:cNvSpPr>
          <p:nvPr>
            <p:ph type="body" sz="quarter" idx="10"/>
          </p:nvPr>
        </p:nvSpPr>
        <p:spPr>
          <a:xfrm>
            <a:off x="274638" y="1212850"/>
            <a:ext cx="11887200" cy="5232202"/>
          </a:xfrm>
        </p:spPr>
        <p:txBody>
          <a:bodyPr/>
          <a:lstStyle/>
          <a:p>
            <a:r>
              <a:rPr lang="en-US" dirty="0"/>
              <a:t>How many of you are new to .NET?</a:t>
            </a:r>
          </a:p>
          <a:p>
            <a:r>
              <a:rPr lang="en-US" dirty="0"/>
              <a:t>How many of you are new to ASP.NET?</a:t>
            </a:r>
          </a:p>
          <a:p>
            <a:r>
              <a:rPr lang="en-US" dirty="0"/>
              <a:t>How many of you are familiar with ASP.NET MVC?</a:t>
            </a:r>
          </a:p>
          <a:p>
            <a:r>
              <a:rPr lang="en-US" dirty="0"/>
              <a:t>How many of you were there when .NET 1.0 was released?</a:t>
            </a:r>
          </a:p>
          <a:p>
            <a:r>
              <a:rPr lang="en-US" dirty="0"/>
              <a:t>How many of you primarily write in C#? VB? F#? Java? JavaScript? Python? Ruby? Erlang? Something else?</a:t>
            </a:r>
          </a:p>
          <a:p>
            <a:endParaRPr lang="en-US" dirty="0"/>
          </a:p>
        </p:txBody>
      </p:sp>
    </p:spTree>
    <p:extLst>
      <p:ext uri="{BB962C8B-B14F-4D97-AF65-F5344CB8AC3E}">
        <p14:creationId xmlns:p14="http://schemas.microsoft.com/office/powerpoint/2010/main" val="4138707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Middleware</a:t>
            </a:r>
          </a:p>
        </p:txBody>
      </p:sp>
      <p:sp>
        <p:nvSpPr>
          <p:cNvPr id="5" name="Text Placeholder 4"/>
          <p:cNvSpPr>
            <a:spLocks noGrp="1"/>
          </p:cNvSpPr>
          <p:nvPr>
            <p:ph type="body" sz="quarter" idx="10"/>
          </p:nvPr>
        </p:nvSpPr>
        <p:spPr>
          <a:xfrm>
            <a:off x="274638" y="1216152"/>
            <a:ext cx="11887199" cy="1605055"/>
          </a:xfrm>
        </p:spPr>
        <p:txBody>
          <a:bodyPr/>
          <a:lstStyle/>
          <a:p>
            <a:endParaRPr lang="en-US" sz="2800" dirty="0"/>
          </a:p>
          <a:p>
            <a:r>
              <a:rPr lang="en-US" sz="2800" dirty="0" err="1"/>
              <a:t>app.Use</a:t>
            </a:r>
            <a:r>
              <a:rPr lang="en-US" sz="2800" dirty="0"/>
              <a:t>(</a:t>
            </a:r>
            <a:r>
              <a:rPr lang="en-US" sz="2800" dirty="0" err="1"/>
              <a:t>Func</a:t>
            </a:r>
            <a:r>
              <a:rPr lang="en-US" sz="2800" dirty="0"/>
              <a:t>&lt;</a:t>
            </a:r>
            <a:r>
              <a:rPr lang="en-US" sz="2800" dirty="0" err="1"/>
              <a:t>RequestDelegate</a:t>
            </a:r>
            <a:r>
              <a:rPr lang="en-US" sz="2800" dirty="0"/>
              <a:t>, </a:t>
            </a:r>
            <a:r>
              <a:rPr lang="en-US" sz="2800" dirty="0" err="1"/>
              <a:t>RequestDelegate</a:t>
            </a:r>
            <a:r>
              <a:rPr lang="en-US" sz="2800" dirty="0"/>
              <a:t>&gt; middleware);</a:t>
            </a:r>
            <a:endParaRPr lang="en-US" dirty="0"/>
          </a:p>
          <a:p>
            <a:endParaRPr lang="en-US" dirty="0"/>
          </a:p>
        </p:txBody>
      </p:sp>
    </p:spTree>
    <p:extLst>
      <p:ext uri="{BB962C8B-B14F-4D97-AF65-F5344CB8AC3E}">
        <p14:creationId xmlns:p14="http://schemas.microsoft.com/office/powerpoint/2010/main" val="493729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
        <p:nvSpPr>
          <p:cNvPr id="3" name="Text Placeholder 2"/>
          <p:cNvSpPr>
            <a:spLocks noGrp="1"/>
          </p:cNvSpPr>
          <p:nvPr>
            <p:ph type="body" sz="quarter" idx="10"/>
          </p:nvPr>
        </p:nvSpPr>
        <p:spPr>
          <a:xfrm>
            <a:off x="274638" y="1216152"/>
            <a:ext cx="11887199" cy="4945969"/>
          </a:xfrm>
        </p:spPr>
        <p:txBody>
          <a:bodyPr/>
          <a:lstStyle/>
          <a:p>
            <a:endParaRPr lang="en-US" sz="2600" dirty="0"/>
          </a:p>
          <a:p>
            <a:pPr lvl="0">
              <a:buClr>
                <a:srgbClr val="FFFFFF"/>
              </a:buClr>
            </a:pPr>
            <a:r>
              <a:rPr lang="en-US" sz="2600" dirty="0">
                <a:solidFill>
                  <a:srgbClr val="A71D5D"/>
                </a:solidFill>
              </a:rPr>
              <a:t>public</a:t>
            </a:r>
            <a:r>
              <a:rPr lang="en-US" sz="2600" dirty="0"/>
              <a:t> </a:t>
            </a:r>
            <a:r>
              <a:rPr lang="en-US" sz="2600" dirty="0">
                <a:solidFill>
                  <a:srgbClr val="A71D5D"/>
                </a:solidFill>
              </a:rPr>
              <a:t>class</a:t>
            </a:r>
            <a:r>
              <a:rPr lang="en-US" sz="2600" dirty="0"/>
              <a:t> </a:t>
            </a:r>
            <a:r>
              <a:rPr lang="en-US" sz="2600" dirty="0" err="1"/>
              <a:t>MyMiddleware</a:t>
            </a:r>
            <a:endParaRPr lang="en-US" sz="2600" dirty="0"/>
          </a:p>
          <a:p>
            <a:pPr lvl="0">
              <a:buClr>
                <a:srgbClr val="FFFFFF"/>
              </a:buClr>
            </a:pPr>
            <a:r>
              <a:rPr lang="en-US" sz="2600" dirty="0"/>
              <a:t>{</a:t>
            </a:r>
          </a:p>
          <a:p>
            <a:pPr lvl="0">
              <a:buClr>
                <a:srgbClr val="FFFFFF"/>
              </a:buClr>
            </a:pPr>
            <a:r>
              <a:rPr lang="en-US" sz="2600" dirty="0"/>
              <a:t>    </a:t>
            </a:r>
            <a:r>
              <a:rPr lang="en-US" sz="2600" dirty="0">
                <a:solidFill>
                  <a:srgbClr val="A71D5D"/>
                </a:solidFill>
              </a:rPr>
              <a:t>public</a:t>
            </a:r>
            <a:r>
              <a:rPr lang="en-US" sz="2600" dirty="0"/>
              <a:t> </a:t>
            </a:r>
            <a:r>
              <a:rPr lang="en-US" sz="2600" dirty="0" err="1"/>
              <a:t>MyMiddleware</a:t>
            </a:r>
            <a:r>
              <a:rPr lang="en-US" sz="2600" dirty="0"/>
              <a:t>(</a:t>
            </a:r>
            <a:r>
              <a:rPr lang="en-US" sz="2600" dirty="0" err="1"/>
              <a:t>RequestDelegate</a:t>
            </a:r>
            <a:r>
              <a:rPr lang="en-US" sz="2600" dirty="0"/>
              <a:t> next, …) { … }</a:t>
            </a:r>
          </a:p>
          <a:p>
            <a:pPr lvl="0">
              <a:buClr>
                <a:srgbClr val="FFFFFF"/>
              </a:buClr>
            </a:pPr>
            <a:endParaRPr lang="en-US" sz="2600" dirty="0"/>
          </a:p>
          <a:p>
            <a:pPr lvl="0">
              <a:buClr>
                <a:srgbClr val="FFFFFF"/>
              </a:buClr>
            </a:pPr>
            <a:r>
              <a:rPr lang="en-US" sz="2600" dirty="0"/>
              <a:t>    </a:t>
            </a:r>
            <a:r>
              <a:rPr lang="en-US" sz="2600" dirty="0">
                <a:solidFill>
                  <a:srgbClr val="A71D5D"/>
                </a:solidFill>
              </a:rPr>
              <a:t>public</a:t>
            </a:r>
            <a:r>
              <a:rPr lang="en-US" sz="2600" dirty="0"/>
              <a:t> </a:t>
            </a:r>
            <a:r>
              <a:rPr lang="en-US" sz="2600" dirty="0" err="1">
                <a:solidFill>
                  <a:srgbClr val="A71D5D"/>
                </a:solidFill>
              </a:rPr>
              <a:t>async</a:t>
            </a:r>
            <a:r>
              <a:rPr lang="en-US" sz="2600" dirty="0"/>
              <a:t> Task Invoke(</a:t>
            </a:r>
            <a:r>
              <a:rPr lang="en-US" sz="2600" dirty="0" err="1"/>
              <a:t>HttpContext</a:t>
            </a:r>
            <a:r>
              <a:rPr lang="en-US" sz="2600" dirty="0"/>
              <a:t> </a:t>
            </a:r>
            <a:r>
              <a:rPr lang="en-US" sz="2600" dirty="0" err="1"/>
              <a:t>httpContext</a:t>
            </a:r>
            <a:r>
              <a:rPr lang="en-US" sz="2600" dirty="0"/>
              <a:t>, …) { … }</a:t>
            </a:r>
          </a:p>
          <a:p>
            <a:pPr lvl="0">
              <a:buClr>
                <a:srgbClr val="FFFFFF"/>
              </a:buClr>
            </a:pPr>
            <a:r>
              <a:rPr lang="en-US" sz="2600" dirty="0"/>
              <a:t>}</a:t>
            </a:r>
          </a:p>
          <a:p>
            <a:pPr lvl="0">
              <a:buClr>
                <a:srgbClr val="FFFFFF"/>
              </a:buClr>
            </a:pPr>
            <a:endParaRPr lang="en-US" sz="2600" dirty="0"/>
          </a:p>
          <a:p>
            <a:pPr lvl="0">
              <a:buClr>
                <a:srgbClr val="FFFFFF"/>
              </a:buClr>
            </a:pPr>
            <a:endParaRPr lang="en-US" sz="2600" dirty="0"/>
          </a:p>
          <a:p>
            <a:pPr lvl="0">
              <a:buClr>
                <a:srgbClr val="FFFFFF"/>
              </a:buClr>
            </a:pPr>
            <a:r>
              <a:rPr lang="en-US" sz="2600" dirty="0" err="1"/>
              <a:t>app.UseMiddleware</a:t>
            </a:r>
            <a:r>
              <a:rPr lang="en-US" sz="2600" dirty="0"/>
              <a:t>&lt;</a:t>
            </a:r>
            <a:r>
              <a:rPr lang="en-US" sz="2600" dirty="0" err="1"/>
              <a:t>MyMiddleware</a:t>
            </a:r>
            <a:r>
              <a:rPr lang="en-US" sz="2600" dirty="0"/>
              <a:t>&gt;();</a:t>
            </a:r>
          </a:p>
          <a:p>
            <a:endParaRPr lang="en-US" sz="2600" dirty="0"/>
          </a:p>
        </p:txBody>
      </p:sp>
    </p:spTree>
    <p:extLst>
      <p:ext uri="{BB962C8B-B14F-4D97-AF65-F5344CB8AC3E}">
        <p14:creationId xmlns:p14="http://schemas.microsoft.com/office/powerpoint/2010/main" val="8599229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5926-3111-47FF-A5A9-8F51D1EC6538}"/>
              </a:ext>
            </a:extLst>
          </p:cNvPr>
          <p:cNvSpPr>
            <a:spLocks noGrp="1"/>
          </p:cNvSpPr>
          <p:nvPr>
            <p:ph type="title"/>
          </p:nvPr>
        </p:nvSpPr>
        <p:spPr/>
        <p:txBody>
          <a:bodyPr/>
          <a:lstStyle/>
          <a:p>
            <a:r>
              <a:rPr lang="en-US" dirty="0"/>
              <a:t>Dependency Injection</a:t>
            </a:r>
          </a:p>
        </p:txBody>
      </p:sp>
      <p:sp>
        <p:nvSpPr>
          <p:cNvPr id="3" name="Text Placeholder 2">
            <a:extLst>
              <a:ext uri="{FF2B5EF4-FFF2-40B4-BE49-F238E27FC236}">
                <a16:creationId xmlns:a16="http://schemas.microsoft.com/office/drawing/2014/main" id="{9E6F0911-3449-43F4-A811-11D49A5E83FF}"/>
              </a:ext>
            </a:extLst>
          </p:cNvPr>
          <p:cNvSpPr>
            <a:spLocks noGrp="1"/>
          </p:cNvSpPr>
          <p:nvPr>
            <p:ph type="body" sz="quarter" idx="10"/>
          </p:nvPr>
        </p:nvSpPr>
        <p:spPr>
          <a:xfrm>
            <a:off x="274638" y="1212850"/>
            <a:ext cx="11887200" cy="5139869"/>
          </a:xfrm>
        </p:spPr>
        <p:txBody>
          <a:bodyPr/>
          <a:lstStyle/>
          <a:p>
            <a:r>
              <a:rPr lang="en-US" dirty="0"/>
              <a:t>Register your services in </a:t>
            </a:r>
            <a:r>
              <a:rPr lang="en-US" dirty="0" err="1"/>
              <a:t>ConfigureServices</a:t>
            </a:r>
            <a:endParaRPr lang="en-US" dirty="0"/>
          </a:p>
          <a:p>
            <a:pPr lvl="1"/>
            <a:r>
              <a:rPr lang="en-US" dirty="0"/>
              <a:t>You “Add” services</a:t>
            </a:r>
          </a:p>
          <a:p>
            <a:r>
              <a:rPr lang="en-US" dirty="0"/>
              <a:t>Simple built-in </a:t>
            </a:r>
            <a:r>
              <a:rPr lang="en-US" dirty="0" err="1"/>
              <a:t>IoC</a:t>
            </a:r>
            <a:r>
              <a:rPr lang="en-US" dirty="0"/>
              <a:t> container</a:t>
            </a:r>
          </a:p>
          <a:p>
            <a:pPr lvl="1"/>
            <a:r>
              <a:rPr lang="en-US" dirty="0"/>
              <a:t>Supports constructor injection only</a:t>
            </a:r>
          </a:p>
          <a:p>
            <a:pPr lvl="1"/>
            <a:r>
              <a:rPr lang="en-US" dirty="0"/>
              <a:t>Easily replace with your </a:t>
            </a:r>
            <a:r>
              <a:rPr lang="en-US" dirty="0" err="1"/>
              <a:t>IoC</a:t>
            </a:r>
            <a:r>
              <a:rPr lang="en-US" dirty="0"/>
              <a:t> container of choice (</a:t>
            </a:r>
            <a:r>
              <a:rPr lang="en-US" dirty="0" err="1"/>
              <a:t>Autofac</a:t>
            </a:r>
            <a:r>
              <a:rPr lang="en-US" dirty="0"/>
              <a:t>, </a:t>
            </a:r>
            <a:r>
              <a:rPr lang="en-US" dirty="0" err="1"/>
              <a:t>Ninject</a:t>
            </a:r>
            <a:r>
              <a:rPr lang="en-US" dirty="0"/>
              <a:t>, etc.)</a:t>
            </a:r>
          </a:p>
          <a:p>
            <a:r>
              <a:rPr lang="en-US" dirty="0"/>
              <a:t>Services available wherever the runtime creates stuff</a:t>
            </a:r>
          </a:p>
          <a:p>
            <a:pPr lvl="1"/>
            <a:r>
              <a:rPr lang="en-US" dirty="0"/>
              <a:t>Startup, middleware, controllers, filters, other services</a:t>
            </a:r>
          </a:p>
          <a:p>
            <a:r>
              <a:rPr lang="en-US" dirty="0"/>
              <a:t>Service lifetime</a:t>
            </a:r>
          </a:p>
          <a:p>
            <a:pPr lvl="1"/>
            <a:r>
              <a:rPr lang="en-US" b="1" dirty="0"/>
              <a:t>Singleton </a:t>
            </a:r>
            <a:r>
              <a:rPr lang="en-US" dirty="0"/>
              <a:t>– there can be only one</a:t>
            </a:r>
          </a:p>
          <a:p>
            <a:pPr lvl="1"/>
            <a:r>
              <a:rPr lang="en-US" b="1" dirty="0"/>
              <a:t>Scoped</a:t>
            </a:r>
            <a:r>
              <a:rPr lang="en-US" dirty="0"/>
              <a:t> – one per “scope” (typically a request)</a:t>
            </a:r>
          </a:p>
          <a:p>
            <a:pPr lvl="1"/>
            <a:r>
              <a:rPr lang="en-US" b="1" dirty="0"/>
              <a:t>Transient</a:t>
            </a:r>
            <a:r>
              <a:rPr lang="en-US" dirty="0"/>
              <a:t> – always fresh!</a:t>
            </a:r>
            <a:endParaRPr lang="en-US" b="1" dirty="0"/>
          </a:p>
        </p:txBody>
      </p:sp>
    </p:spTree>
    <p:extLst>
      <p:ext uri="{BB962C8B-B14F-4D97-AF65-F5344CB8AC3E}">
        <p14:creationId xmlns:p14="http://schemas.microsoft.com/office/powerpoint/2010/main" val="1876009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255896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28610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9C9B-3167-46CE-A71C-07F5B938E96F}"/>
              </a:ext>
            </a:extLst>
          </p:cNvPr>
          <p:cNvSpPr>
            <a:spLocks noGrp="1"/>
          </p:cNvSpPr>
          <p:nvPr>
            <p:ph type="title"/>
          </p:nvPr>
        </p:nvSpPr>
        <p:spPr/>
        <p:txBody>
          <a:bodyPr/>
          <a:lstStyle/>
          <a:p>
            <a:r>
              <a:rPr lang="en-US" dirty="0"/>
              <a:t>Try it!</a:t>
            </a:r>
            <a:br>
              <a:rPr lang="en-US" dirty="0"/>
            </a:br>
            <a:r>
              <a:rPr lang="en-US"/>
              <a:t>Labs #3-5</a:t>
            </a:r>
            <a:endParaRPr lang="en-US" dirty="0"/>
          </a:p>
        </p:txBody>
      </p:sp>
    </p:spTree>
    <p:extLst>
      <p:ext uri="{BB962C8B-B14F-4D97-AF65-F5344CB8AC3E}">
        <p14:creationId xmlns:p14="http://schemas.microsoft.com/office/powerpoint/2010/main" val="3486311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9323-563D-426D-B2F9-9E542F84D0DA}"/>
              </a:ext>
            </a:extLst>
          </p:cNvPr>
          <p:cNvSpPr>
            <a:spLocks noGrp="1"/>
          </p:cNvSpPr>
          <p:nvPr>
            <p:ph type="title"/>
          </p:nvPr>
        </p:nvSpPr>
        <p:spPr/>
        <p:txBody>
          <a:bodyPr/>
          <a:lstStyle/>
          <a:p>
            <a:r>
              <a:rPr lang="en-US" dirty="0"/>
              <a:t>Outline</a:t>
            </a:r>
          </a:p>
        </p:txBody>
      </p:sp>
      <p:graphicFrame>
        <p:nvGraphicFramePr>
          <p:cNvPr id="4" name="Table 3">
            <a:extLst>
              <a:ext uri="{FF2B5EF4-FFF2-40B4-BE49-F238E27FC236}">
                <a16:creationId xmlns:a16="http://schemas.microsoft.com/office/drawing/2014/main" id="{CD949439-4252-4F7C-8C1E-9A218AAF67C5}"/>
              </a:ext>
            </a:extLst>
          </p:cNvPr>
          <p:cNvGraphicFramePr>
            <a:graphicFrameLocks noGrp="1"/>
          </p:cNvGraphicFramePr>
          <p:nvPr>
            <p:extLst>
              <p:ext uri="{D42A27DB-BD31-4B8C-83A1-F6EECF244321}">
                <p14:modId xmlns:p14="http://schemas.microsoft.com/office/powerpoint/2010/main" val="3077457111"/>
              </p:ext>
            </p:extLst>
          </p:nvPr>
        </p:nvGraphicFramePr>
        <p:xfrm>
          <a:off x="1554848" y="1212849"/>
          <a:ext cx="9732464" cy="5119024"/>
        </p:xfrm>
        <a:graphic>
          <a:graphicData uri="http://schemas.openxmlformats.org/drawingml/2006/table">
            <a:tbl>
              <a:tblPr firstRow="1" firstCol="1" bandRow="1"/>
              <a:tblGrid>
                <a:gridCol w="1925729">
                  <a:extLst>
                    <a:ext uri="{9D8B030D-6E8A-4147-A177-3AD203B41FA5}">
                      <a16:colId xmlns:a16="http://schemas.microsoft.com/office/drawing/2014/main" val="82359080"/>
                    </a:ext>
                  </a:extLst>
                </a:gridCol>
                <a:gridCol w="3834302">
                  <a:extLst>
                    <a:ext uri="{9D8B030D-6E8A-4147-A177-3AD203B41FA5}">
                      <a16:colId xmlns:a16="http://schemas.microsoft.com/office/drawing/2014/main" val="2472890717"/>
                    </a:ext>
                  </a:extLst>
                </a:gridCol>
                <a:gridCol w="2925156">
                  <a:extLst>
                    <a:ext uri="{9D8B030D-6E8A-4147-A177-3AD203B41FA5}">
                      <a16:colId xmlns:a16="http://schemas.microsoft.com/office/drawing/2014/main" val="3315934810"/>
                    </a:ext>
                  </a:extLst>
                </a:gridCol>
                <a:gridCol w="1047277">
                  <a:extLst>
                    <a:ext uri="{9D8B030D-6E8A-4147-A177-3AD203B41FA5}">
                      <a16:colId xmlns:a16="http://schemas.microsoft.com/office/drawing/2014/main" val="91311838"/>
                    </a:ext>
                  </a:extLst>
                </a:gridCol>
              </a:tblGrid>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Time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Title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Summary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Presenter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35761616"/>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9:00 AM - 9:30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#1: Introduction to the .NET Core SDK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31896610"/>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9:30 AM - 10:00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#3: ASP.NET Core Basics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44915202"/>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10:00 AM - 10:45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#1, #3, #4, #5</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Get bits installed, create first app, ASP.NET Core basics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012673953"/>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10:45 AM - 11:00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Break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71675067"/>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11:00 AM - 11:30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#2: MVC Applications with ASP.NET 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120643990"/>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11:30 AM - 12:15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MVC basics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20566239"/>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12:15 PM - 1:15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Lunch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351730494"/>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1:15 PM - 1:30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#6: Razor, Tag Helpers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Shayne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27750005"/>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1:30 PM - 2:00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Working with Tag Helpers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821201235"/>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 PM - 2:30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Break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194426286"/>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2:30 PM - 3:15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#7 &amp; #8: Web APIs &amp; deploy to Azure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Shayne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201640868"/>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3:15 PM - 3:45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#7 &amp; #8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MVC Web API and Deploy app to azure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68738672"/>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3:45 PM - 4:00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Summary &amp; Conclusion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dirty="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545419946"/>
                  </a:ext>
                </a:extLst>
              </a:tr>
            </a:tbl>
          </a:graphicData>
        </a:graphic>
      </p:graphicFrame>
    </p:spTree>
    <p:extLst>
      <p:ext uri="{BB962C8B-B14F-4D97-AF65-F5344CB8AC3E}">
        <p14:creationId xmlns:p14="http://schemas.microsoft.com/office/powerpoint/2010/main" val="15697178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B81C1-B7F4-459E-B4B1-90B49B7466E2}"/>
              </a:ext>
            </a:extLst>
          </p:cNvPr>
          <p:cNvSpPr>
            <a:spLocks noGrp="1"/>
          </p:cNvSpPr>
          <p:nvPr>
            <p:ph type="title"/>
          </p:nvPr>
        </p:nvSpPr>
        <p:spPr/>
        <p:txBody>
          <a:bodyPr/>
          <a:lstStyle/>
          <a:p>
            <a:r>
              <a:rPr lang="en-US" dirty="0"/>
              <a:t>Workshop resources</a:t>
            </a:r>
          </a:p>
        </p:txBody>
      </p:sp>
      <p:sp>
        <p:nvSpPr>
          <p:cNvPr id="3" name="Text Placeholder 2">
            <a:extLst>
              <a:ext uri="{FF2B5EF4-FFF2-40B4-BE49-F238E27FC236}">
                <a16:creationId xmlns:a16="http://schemas.microsoft.com/office/drawing/2014/main" id="{DB038A74-A728-42E2-9D3E-3271D8A710F3}"/>
              </a:ext>
            </a:extLst>
          </p:cNvPr>
          <p:cNvSpPr>
            <a:spLocks noGrp="1"/>
          </p:cNvSpPr>
          <p:nvPr>
            <p:ph type="body" sz="quarter" idx="10"/>
          </p:nvPr>
        </p:nvSpPr>
        <p:spPr>
          <a:xfrm>
            <a:off x="274638" y="1212850"/>
            <a:ext cx="11887200" cy="4633063"/>
          </a:xfrm>
        </p:spPr>
        <p:txBody>
          <a:bodyPr/>
          <a:lstStyle/>
          <a:p>
            <a:r>
              <a:rPr lang="en-US" b="1" dirty="0"/>
              <a:t>Labs</a:t>
            </a:r>
            <a:r>
              <a:rPr lang="en-US" dirty="0"/>
              <a:t>: </a:t>
            </a:r>
          </a:p>
          <a:p>
            <a:pPr lvl="1">
              <a:spcAft>
                <a:spcPts val="1000"/>
              </a:spcAft>
            </a:pPr>
            <a:r>
              <a:rPr lang="en-US" sz="2800" dirty="0">
                <a:hlinkClick r:id="rId3"/>
              </a:rPr>
              <a:t>https://github.com/jongalloway/aspnetcore-workshop</a:t>
            </a:r>
            <a:r>
              <a:rPr lang="en-US" sz="2800" dirty="0"/>
              <a:t> </a:t>
            </a:r>
          </a:p>
          <a:p>
            <a:r>
              <a:rPr lang="en-US" b="1" dirty="0"/>
              <a:t>Bits: </a:t>
            </a:r>
          </a:p>
          <a:p>
            <a:pPr lvl="1">
              <a:spcAft>
                <a:spcPts val="1000"/>
              </a:spcAft>
            </a:pPr>
            <a:r>
              <a:rPr lang="en-US" sz="2800" dirty="0">
                <a:hlinkClick r:id="rId4"/>
              </a:rPr>
              <a:t>https://github.com/jongalloway/aspnetcore-workshop/blob/master/README.md</a:t>
            </a:r>
            <a:r>
              <a:rPr lang="en-US" sz="2800" dirty="0"/>
              <a:t> </a:t>
            </a:r>
          </a:p>
          <a:p>
            <a:r>
              <a:rPr lang="en-US" b="1" dirty="0"/>
              <a:t>Docs</a:t>
            </a:r>
            <a:r>
              <a:rPr lang="en-US" dirty="0"/>
              <a:t>: </a:t>
            </a:r>
          </a:p>
          <a:p>
            <a:pPr lvl="1"/>
            <a:r>
              <a:rPr lang="en-US" sz="2800" dirty="0">
                <a:hlinkClick r:id="rId5"/>
              </a:rPr>
              <a:t>https://docs.</a:t>
            </a:r>
            <a:r>
              <a:rPr lang="en-US" sz="2800" dirty="0">
                <a:hlinkClick r:id="rId5"/>
              </a:rPr>
              <a:t>m</a:t>
            </a:r>
            <a:r>
              <a:rPr lang="en-US" sz="2800" dirty="0">
                <a:hlinkClick r:id="rId5"/>
              </a:rPr>
              <a:t>icrosoft.com/articles/dotnet</a:t>
            </a:r>
          </a:p>
          <a:p>
            <a:pPr lvl="1"/>
            <a:r>
              <a:rPr lang="en-US" sz="2800" dirty="0">
                <a:hlinkClick r:id="rId5"/>
              </a:rPr>
              <a:t>https://docs.microsoft.com/aspnet/core</a:t>
            </a:r>
            <a:endParaRPr lang="en-US" sz="2800" dirty="0"/>
          </a:p>
        </p:txBody>
      </p:sp>
    </p:spTree>
    <p:extLst>
      <p:ext uri="{BB962C8B-B14F-4D97-AF65-F5344CB8AC3E}">
        <p14:creationId xmlns:p14="http://schemas.microsoft.com/office/powerpoint/2010/main" val="28209329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90" name="Rectangle 89"/>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97" name="Rectangle 9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17" name="Title 16"/>
          <p:cNvSpPr>
            <a:spLocks noGrp="1"/>
          </p:cNvSpPr>
          <p:nvPr>
            <p:ph type="title"/>
          </p:nvPr>
        </p:nvSpPr>
        <p:spPr/>
        <p:txBody>
          <a:bodyPr/>
          <a:lstStyle/>
          <a:p>
            <a:r>
              <a:rPr lang="en-US" dirty="0"/>
              <a:t>.NET platform</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solidFill>
                  <a:schemeClr val="bg1"/>
                </a:solidFill>
                <a:latin typeface="Segoe UI"/>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104" name="Group 103"/>
          <p:cNvGrpSpPr/>
          <p:nvPr/>
        </p:nvGrpSpPr>
        <p:grpSpPr>
          <a:xfrm>
            <a:off x="10037203" y="2048555"/>
            <a:ext cx="1548177" cy="1473527"/>
            <a:chOff x="10404342" y="1797504"/>
            <a:chExt cx="1548397" cy="1473736"/>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797504"/>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105" name="Group 104"/>
          <p:cNvGrpSpPr/>
          <p:nvPr/>
        </p:nvGrpSpPr>
        <p:grpSpPr>
          <a:xfrm>
            <a:off x="9830335" y="4889625"/>
            <a:ext cx="1965681" cy="1350807"/>
            <a:chOff x="10195561" y="3458117"/>
            <a:chExt cx="1965960" cy="1350999"/>
          </a:xfrm>
        </p:grpSpPr>
        <p:sp>
          <p:nvSpPr>
            <p:cNvPr id="106" name="TextBox 105"/>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107" name="Picture 106"/>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2" name="TextBox 101"/>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sp>
        <p:nvSpPr>
          <p:cNvPr id="117"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118"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119"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pic>
        <p:nvPicPr>
          <p:cNvPr id="3" name="Picture 2"/>
          <p:cNvPicPr>
            <a:picLocks noChangeAspect="1"/>
          </p:cNvPicPr>
          <p:nvPr/>
        </p:nvPicPr>
        <p:blipFill>
          <a:blip r:embed="rId4"/>
          <a:stretch>
            <a:fillRect/>
          </a:stretch>
        </p:blipFill>
        <p:spPr>
          <a:xfrm>
            <a:off x="10344174" y="3588701"/>
            <a:ext cx="928876" cy="928876"/>
          </a:xfrm>
          <a:prstGeom prst="rect">
            <a:avLst/>
          </a:prstGeom>
        </p:spPr>
      </p:pic>
    </p:spTree>
    <p:extLst>
      <p:ext uri="{BB962C8B-B14F-4D97-AF65-F5344CB8AC3E}">
        <p14:creationId xmlns:p14="http://schemas.microsoft.com/office/powerpoint/2010/main" val="278579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.NET Core -- Cross-platform </a:t>
            </a:r>
            <a:r>
              <a:rPr lang="en-US" dirty="0"/>
              <a:t>services</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algn="l" defTabSz="912423"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grpSp>
        <p:nvGrpSpPr>
          <p:cNvPr id="104" name="Group 103"/>
          <p:cNvGrpSpPr/>
          <p:nvPr/>
        </p:nvGrpSpPr>
        <p:grpSpPr>
          <a:xfrm>
            <a:off x="10037203" y="2171273"/>
            <a:ext cx="1548177" cy="1350808"/>
            <a:chOff x="10404342" y="1920240"/>
            <a:chExt cx="1548397" cy="1351000"/>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920240"/>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grpSp>
      <p:sp>
        <p:nvSpPr>
          <p:cNvPr id="35" name="Rectangle 34"/>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36" name="Rectangle 35"/>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37" name="Rectangle 3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38"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39"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40"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28" name="Rectangle 27"/>
          <p:cNvSpPr/>
          <p:nvPr/>
        </p:nvSpPr>
        <p:spPr bwMode="auto">
          <a:xfrm>
            <a:off x="353544" y="1190485"/>
            <a:ext cx="3395410"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41" name="Group 40"/>
          <p:cNvGrpSpPr/>
          <p:nvPr/>
        </p:nvGrpSpPr>
        <p:grpSpPr>
          <a:xfrm>
            <a:off x="9830335" y="4889625"/>
            <a:ext cx="1965681" cy="1350807"/>
            <a:chOff x="10195561" y="3458117"/>
            <a:chExt cx="1965960" cy="1350999"/>
          </a:xfrm>
        </p:grpSpPr>
        <p:sp>
          <p:nvSpPr>
            <p:cNvPr id="42" name="TextBox 41"/>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3" name="Picture 42"/>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4" name="TextBox 43"/>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pic>
        <p:nvPicPr>
          <p:cNvPr id="45" name="Picture 44"/>
          <p:cNvPicPr>
            <a:picLocks noChangeAspect="1"/>
          </p:cNvPicPr>
          <p:nvPr/>
        </p:nvPicPr>
        <p:blipFill>
          <a:blip r:embed="rId4"/>
          <a:stretch>
            <a:fillRect/>
          </a:stretch>
        </p:blipFill>
        <p:spPr>
          <a:xfrm>
            <a:off x="10344174" y="3588701"/>
            <a:ext cx="928876" cy="928876"/>
          </a:xfrm>
          <a:prstGeom prst="rect">
            <a:avLst/>
          </a:prstGeom>
        </p:spPr>
      </p:pic>
      <p:sp>
        <p:nvSpPr>
          <p:cNvPr id="2" name="Rectangle 1"/>
          <p:cNvSpPr/>
          <p:nvPr/>
        </p:nvSpPr>
        <p:spPr bwMode="auto">
          <a:xfrm>
            <a:off x="6766012" y="1302726"/>
            <a:ext cx="5304321"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 name="Rectangle 26"/>
          <p:cNvSpPr/>
          <p:nvPr/>
        </p:nvSpPr>
        <p:spPr bwMode="auto">
          <a:xfrm>
            <a:off x="304904" y="3622661"/>
            <a:ext cx="11765429" cy="320833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8811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spTree>
    <p:extLst>
      <p:ext uri="{BB962C8B-B14F-4D97-AF65-F5344CB8AC3E}">
        <p14:creationId xmlns:p14="http://schemas.microsoft.com/office/powerpoint/2010/main" val="1146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9395"/>
            <a:ext cx="11889564" cy="917575"/>
          </a:xfrm>
        </p:spPr>
        <p:txBody>
          <a:bodyPr/>
          <a:lstStyle/>
          <a:p>
            <a:r>
              <a:rPr lang="en-US" dirty="0"/>
              <a:t>http://redhatloves.net</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8098" y="754092"/>
            <a:ext cx="9142771" cy="6084561"/>
          </a:xfrm>
          <a:prstGeom prst="rect">
            <a:avLst/>
          </a:prstGeom>
        </p:spPr>
      </p:pic>
    </p:spTree>
    <p:extLst>
      <p:ext uri="{BB962C8B-B14F-4D97-AF65-F5344CB8AC3E}">
        <p14:creationId xmlns:p14="http://schemas.microsoft.com/office/powerpoint/2010/main" val="1965958780"/>
      </p:ext>
    </p:extLst>
  </p:cSld>
  <p:clrMapOvr>
    <a:masterClrMapping/>
  </p:clrMapOvr>
</p:sld>
</file>

<file path=ppt/theme/theme1.xml><?xml version="1.0" encoding="utf-8"?>
<a:theme xmlns:a="http://schemas.openxmlformats.org/drawingml/2006/main" name="1_COLOR TEMPLATE">
  <a:themeElements>
    <a:clrScheme name="Custom 3">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5C2D91"/>
      </a:hlink>
      <a:folHlink>
        <a:srgbClr val="9B6CD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79e35840-befe-4dcb-9ae2-2054f19531e9"/>
    <ds:schemaRef ds:uri="http://schemas.microsoft.com/office/2006/documentManagement/typ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30809</TotalTime>
  <Words>2384</Words>
  <Application>Microsoft Office PowerPoint</Application>
  <PresentationFormat>Custom</PresentationFormat>
  <Paragraphs>389</Paragraphs>
  <Slides>36</Slides>
  <Notes>36</Notes>
  <HiddenSlides>0</HiddenSlides>
  <MMClips>0</MMClips>
  <ScaleCrop>false</ScaleCrop>
  <HeadingPairs>
    <vt:vector size="6" baseType="variant">
      <vt:variant>
        <vt:lpstr>Fonts Used</vt:lpstr>
      </vt:variant>
      <vt:variant>
        <vt:i4>14</vt:i4>
      </vt:variant>
      <vt:variant>
        <vt:lpstr>Theme</vt:lpstr>
      </vt:variant>
      <vt:variant>
        <vt:i4>13</vt:i4>
      </vt:variant>
      <vt:variant>
        <vt:lpstr>Slide Titles</vt:lpstr>
      </vt:variant>
      <vt:variant>
        <vt:i4>36</vt:i4>
      </vt:variant>
    </vt:vector>
  </HeadingPairs>
  <TitlesOfParts>
    <vt:vector size="63" baseType="lpstr">
      <vt:lpstr>MS PGothic</vt:lpstr>
      <vt:lpstr>Arial</vt:lpstr>
      <vt:lpstr>Avenir LT Pro 45 Book</vt:lpstr>
      <vt:lpstr>Calibri</vt:lpstr>
      <vt:lpstr>Consolas</vt:lpstr>
      <vt:lpstr>Lucida Grande</vt:lpstr>
      <vt:lpstr>Segoe</vt:lpstr>
      <vt:lpstr>Segoe UI</vt:lpstr>
      <vt:lpstr>Segoe UI Light</vt:lpstr>
      <vt:lpstr>Segoe ui light (Headings)</vt:lpstr>
      <vt:lpstr>Segoe UI Semibold</vt:lpstr>
      <vt:lpstr>Segoe UI Semilight</vt:lpstr>
      <vt:lpstr>Times New Roman</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6-30537_Envision 2016 Concurrent Template_Dark</vt:lpstr>
      <vt:lpstr>Intro to ASP.NET Core</vt:lpstr>
      <vt:lpstr>Introductions</vt:lpstr>
      <vt:lpstr>Introductions</vt:lpstr>
      <vt:lpstr>Outline</vt:lpstr>
      <vt:lpstr>Workshop resources</vt:lpstr>
      <vt:lpstr>.NET platform</vt:lpstr>
      <vt:lpstr>.NET Core -- Cross-platform services</vt:lpstr>
      <vt:lpstr>.NET Core</vt:lpstr>
      <vt:lpstr>http://redhatloves.net</vt:lpstr>
      <vt:lpstr>Supported OSes</vt:lpstr>
      <vt:lpstr>.NET Core</vt:lpstr>
      <vt:lpstr>PowerPoint Presentation</vt:lpstr>
      <vt:lpstr>.NET Core</vt:lpstr>
      <vt:lpstr>PowerPoint Presentation</vt:lpstr>
      <vt:lpstr>PowerPoint Presentation</vt:lpstr>
      <vt:lpstr>.NET Core</vt:lpstr>
      <vt:lpstr>.NET Open Source Contributions as of 2016</vt:lpstr>
      <vt:lpstr>Get .NET Core</vt:lpstr>
      <vt:lpstr>Getting Started with  .NET Core</vt:lpstr>
      <vt:lpstr>.NET Core Command Line Interface (CLI)</vt:lpstr>
      <vt:lpstr>ASP.NET Core</vt:lpstr>
      <vt:lpstr>Getting Started with ASP.NET Core</vt:lpstr>
      <vt:lpstr>Try it! Lab #1</vt:lpstr>
      <vt:lpstr>ASP.NET Core basics</vt:lpstr>
      <vt:lpstr>Configuring hosting properties</vt:lpstr>
      <vt:lpstr>Hosting</vt:lpstr>
      <vt:lpstr>Request handling</vt:lpstr>
      <vt:lpstr>RequestDelegate</vt:lpstr>
      <vt:lpstr>Middleware</vt:lpstr>
      <vt:lpstr>Middleware</vt:lpstr>
      <vt:lpstr>Middleware</vt:lpstr>
      <vt:lpstr>Middleware</vt:lpstr>
      <vt:lpstr>Dependency Injection</vt:lpstr>
      <vt:lpstr>Configuration</vt:lpstr>
      <vt:lpstr>Logging</vt:lpstr>
      <vt:lpstr>Try it! Labs #3-5</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Daniel Roth</cp:lastModifiedBy>
  <cp:revision>599</cp:revision>
  <cp:lastPrinted>2015-11-03T20:58:11Z</cp:lastPrinted>
  <dcterms:created xsi:type="dcterms:W3CDTF">2014-06-10T19:28:25Z</dcterms:created>
  <dcterms:modified xsi:type="dcterms:W3CDTF">2017-05-21T04:40:33Z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By">
    <vt:lpwstr>daroth@microsoft.com</vt:lpwstr>
  </property>
  <property fmtid="{D5CDD505-2E9C-101B-9397-08002B2CF9AE}" pid="16" name="MSIP_Label_f42aa342-8706-4288-bd11-ebb85995028c_SetDate">
    <vt:lpwstr>2017-05-20T19:06:22.0536107-07:00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